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3"/>
  </p:notesMasterIdLst>
  <p:sldIdLst>
    <p:sldId id="256" r:id="rId3"/>
    <p:sldId id="264" r:id="rId4"/>
    <p:sldId id="289" r:id="rId5"/>
    <p:sldId id="291" r:id="rId6"/>
    <p:sldId id="306" r:id="rId7"/>
    <p:sldId id="287" r:id="rId8"/>
    <p:sldId id="288" r:id="rId9"/>
    <p:sldId id="298" r:id="rId10"/>
    <p:sldId id="293" r:id="rId11"/>
    <p:sldId id="295" r:id="rId12"/>
    <p:sldId id="296" r:id="rId13"/>
    <p:sldId id="297" r:id="rId14"/>
    <p:sldId id="301" r:id="rId15"/>
    <p:sldId id="300" r:id="rId16"/>
    <p:sldId id="290" r:id="rId17"/>
    <p:sldId id="302" r:id="rId18"/>
    <p:sldId id="308" r:id="rId19"/>
    <p:sldId id="265" r:id="rId20"/>
    <p:sldId id="266" r:id="rId21"/>
    <p:sldId id="267" r:id="rId22"/>
    <p:sldId id="268" r:id="rId23"/>
    <p:sldId id="269" r:id="rId24"/>
    <p:sldId id="307" r:id="rId25"/>
    <p:sldId id="303" r:id="rId26"/>
    <p:sldId id="271" r:id="rId27"/>
    <p:sldId id="274" r:id="rId28"/>
    <p:sldId id="275" r:id="rId29"/>
    <p:sldId id="273" r:id="rId30"/>
    <p:sldId id="276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70704" autoAdjust="0"/>
  </p:normalViewPr>
  <p:slideViewPr>
    <p:cSldViewPr snapToGrid="0">
      <p:cViewPr>
        <p:scale>
          <a:sx n="100" d="100"/>
          <a:sy n="100" d="100"/>
        </p:scale>
        <p:origin x="262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4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_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605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ti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CihWIBIGZ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wmf"/><Relationship Id="rId2" Type="http://schemas.openxmlformats.org/officeDocument/2006/relationships/tags" Target="../tags/tag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emf"/><Relationship Id="rId10" Type="http://schemas.openxmlformats.org/officeDocument/2006/relationships/image" Target="../media/image17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5.bin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3.png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mathworks.com/help/symbolic/examples/developing-an-algorithm-for-undistorting-an-image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3.wmf"/><Relationship Id="rId2" Type="http://schemas.openxmlformats.org/officeDocument/2006/relationships/tags" Target="../tags/tag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Camera Model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2019-03-07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Geometry (Camera Coordinate) 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406652"/>
              </p:ext>
            </p:extLst>
          </p:nvPr>
        </p:nvGraphicFramePr>
        <p:xfrm>
          <a:off x="1050290" y="1385183"/>
          <a:ext cx="4381500" cy="2674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8" r:id="rId3" imgW="3145081" imgH="1908160" progId="Visio.Drawing.11">
                  <p:embed/>
                </p:oleObj>
              </mc:Choice>
              <mc:Fallback>
                <p:oleObj r:id="rId3" imgW="3145081" imgH="1908160" progId="Visio.Drawing.11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290" y="1385183"/>
                        <a:ext cx="4381500" cy="2674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A0B4E097-17DD-439A-9CB4-151CF8CB13D0}"/>
              </a:ext>
            </a:extLst>
          </p:cNvPr>
          <p:cNvGrpSpPr>
            <a:grpSpLocks noChangeAspect="1"/>
          </p:cNvGrpSpPr>
          <p:nvPr/>
        </p:nvGrpSpPr>
        <p:grpSpPr>
          <a:xfrm>
            <a:off x="716005" y="4630380"/>
            <a:ext cx="4249696" cy="1630458"/>
            <a:chOff x="1310615" y="1787288"/>
            <a:chExt cx="9570771" cy="3671966"/>
          </a:xfrm>
        </p:grpSpPr>
        <p:sp>
          <p:nvSpPr>
            <p:cNvPr id="15" name="Line">
              <a:extLst>
                <a:ext uri="{FF2B5EF4-FFF2-40B4-BE49-F238E27FC236}">
                  <a16:creationId xmlns:a16="http://schemas.microsoft.com/office/drawing/2014/main" id="{428F841C-E93D-4082-813B-D80702D47C7F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388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6A380FDB-8A24-4042-9334-894F4D4155B9}"/>
                </a:ext>
              </a:extLst>
            </p:cNvPr>
            <p:cNvSpPr/>
            <p:nvPr/>
          </p:nvSpPr>
          <p:spPr>
            <a:xfrm flipH="1" flipV="1">
              <a:off x="6132337" y="2521459"/>
              <a:ext cx="3084237" cy="2750716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DA658B86-678B-4EB7-80FF-4D9F63FEA19A}"/>
                </a:ext>
              </a:extLst>
            </p:cNvPr>
            <p:cNvSpPr/>
            <p:nvPr/>
          </p:nvSpPr>
          <p:spPr>
            <a:xfrm flipH="1" flipV="1">
              <a:off x="6132340" y="2951108"/>
              <a:ext cx="3084234" cy="2321067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21A6485F-D683-48DB-AA50-3EEF2B906200}"/>
                </a:ext>
              </a:extLst>
            </p:cNvPr>
            <p:cNvSpPr/>
            <p:nvPr/>
          </p:nvSpPr>
          <p:spPr>
            <a:xfrm flipH="1" flipV="1">
              <a:off x="6132346" y="3344658"/>
              <a:ext cx="3084228" cy="1927520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C5BBAB88-A711-4144-A0E3-AF64B6C8C6E4}"/>
                </a:ext>
              </a:extLst>
            </p:cNvPr>
            <p:cNvSpPr/>
            <p:nvPr/>
          </p:nvSpPr>
          <p:spPr>
            <a:xfrm flipH="1" flipV="1">
              <a:off x="6132343" y="4107909"/>
              <a:ext cx="3084231" cy="11679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87F02C2E-21D8-400D-BCEF-63BE99B4E5C9}"/>
                </a:ext>
              </a:extLst>
            </p:cNvPr>
            <p:cNvSpPr/>
            <p:nvPr/>
          </p:nvSpPr>
          <p:spPr>
            <a:xfrm flipH="1" flipV="1">
              <a:off x="6132345" y="4463863"/>
              <a:ext cx="3084229" cy="799869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B2D5543D-1798-4C34-BDD0-714242114DFC}"/>
                </a:ext>
              </a:extLst>
            </p:cNvPr>
            <p:cNvSpPr/>
            <p:nvPr/>
          </p:nvSpPr>
          <p:spPr>
            <a:xfrm flipH="1" flipV="1">
              <a:off x="6096000" y="4801252"/>
              <a:ext cx="3120574" cy="462481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5A96AB7E-0B80-413A-A8DE-E299F6A86460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41890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7086A30B-D5A1-475B-911C-82AB05F65419}"/>
                </a:ext>
              </a:extLst>
            </p:cNvPr>
            <p:cNvSpPr/>
            <p:nvPr/>
          </p:nvSpPr>
          <p:spPr>
            <a:xfrm flipH="1">
              <a:off x="6173691" y="2166228"/>
              <a:ext cx="3110390" cy="821976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BD11FAE1-2B2D-4E50-9C40-A7CA589678DC}"/>
                </a:ext>
              </a:extLst>
            </p:cNvPr>
            <p:cNvSpPr/>
            <p:nvPr/>
          </p:nvSpPr>
          <p:spPr>
            <a:xfrm flipH="1">
              <a:off x="6146079" y="2151763"/>
              <a:ext cx="3138003" cy="194639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3504D44B-D423-42E3-9FD9-A5CD3CDA9105}"/>
                </a:ext>
              </a:extLst>
            </p:cNvPr>
            <p:cNvSpPr/>
            <p:nvPr/>
          </p:nvSpPr>
          <p:spPr>
            <a:xfrm flipH="1">
              <a:off x="6132334" y="2168635"/>
              <a:ext cx="3151748" cy="2428187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B9476D1E-BB12-4CD5-AD5C-B5D57CCB0DCB}"/>
                </a:ext>
              </a:extLst>
            </p:cNvPr>
            <p:cNvSpPr/>
            <p:nvPr/>
          </p:nvSpPr>
          <p:spPr>
            <a:xfrm flipH="1">
              <a:off x="6095998" y="2168634"/>
              <a:ext cx="3188084" cy="282683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5E95A46C-FDEC-4370-82D4-762A9BAF4A95}"/>
                </a:ext>
              </a:extLst>
            </p:cNvPr>
            <p:cNvSpPr/>
            <p:nvPr/>
          </p:nvSpPr>
          <p:spPr>
            <a:xfrm>
              <a:off x="2944910" y="4979354"/>
              <a:ext cx="322878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A78A408B-D413-4914-B4CE-764D0D51F7D0}"/>
                </a:ext>
              </a:extLst>
            </p:cNvPr>
            <p:cNvSpPr/>
            <p:nvPr/>
          </p:nvSpPr>
          <p:spPr>
            <a:xfrm>
              <a:off x="3012416" y="1867380"/>
              <a:ext cx="3161277" cy="311197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D22CABD4-6975-4BA2-91C9-C8FF2FA871E1}"/>
                </a:ext>
              </a:extLst>
            </p:cNvPr>
            <p:cNvSpPr/>
            <p:nvPr/>
          </p:nvSpPr>
          <p:spPr>
            <a:xfrm>
              <a:off x="3012416" y="1867378"/>
              <a:ext cx="3161277" cy="2705575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E4CAAC91-228F-4337-8C48-2A0E8F93185A}"/>
                </a:ext>
              </a:extLst>
            </p:cNvPr>
            <p:cNvSpPr/>
            <p:nvPr/>
          </p:nvSpPr>
          <p:spPr>
            <a:xfrm>
              <a:off x="3012416" y="1867377"/>
              <a:ext cx="3161277" cy="233517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B10E370F-8DB2-4815-8D4C-96BFF7E21BF5}"/>
                </a:ext>
              </a:extLst>
            </p:cNvPr>
            <p:cNvSpPr/>
            <p:nvPr/>
          </p:nvSpPr>
          <p:spPr>
            <a:xfrm>
              <a:off x="3012416" y="1867375"/>
              <a:ext cx="6271665" cy="34603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B3140AA3-109D-4E1B-AE55-AB777019412E}"/>
                </a:ext>
              </a:extLst>
            </p:cNvPr>
            <p:cNvSpPr/>
            <p:nvPr/>
          </p:nvSpPr>
          <p:spPr>
            <a:xfrm>
              <a:off x="3012416" y="1863712"/>
              <a:ext cx="3161277" cy="15031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35DA2CE9-402D-4597-AA4F-29C7151991AD}"/>
                </a:ext>
              </a:extLst>
            </p:cNvPr>
            <p:cNvSpPr/>
            <p:nvPr/>
          </p:nvSpPr>
          <p:spPr>
            <a:xfrm>
              <a:off x="3012416" y="1875820"/>
              <a:ext cx="3161277" cy="108462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C2333BCC-ED2A-4E12-B776-AD9C8E6D1331}"/>
                </a:ext>
              </a:extLst>
            </p:cNvPr>
            <p:cNvSpPr/>
            <p:nvPr/>
          </p:nvSpPr>
          <p:spPr>
            <a:xfrm>
              <a:off x="3012416" y="1875819"/>
              <a:ext cx="3161277" cy="669588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Line">
              <a:extLst>
                <a:ext uri="{FF2B5EF4-FFF2-40B4-BE49-F238E27FC236}">
                  <a16:creationId xmlns:a16="http://schemas.microsoft.com/office/drawing/2014/main" id="{007F71BC-1ADC-4E4F-BA17-D3369B350314}"/>
                </a:ext>
              </a:extLst>
            </p:cNvPr>
            <p:cNvSpPr/>
            <p:nvPr/>
          </p:nvSpPr>
          <p:spPr>
            <a:xfrm flipV="1">
              <a:off x="2944910" y="4569593"/>
              <a:ext cx="3228783" cy="40976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Line">
              <a:extLst>
                <a:ext uri="{FF2B5EF4-FFF2-40B4-BE49-F238E27FC236}">
                  <a16:creationId xmlns:a16="http://schemas.microsoft.com/office/drawing/2014/main" id="{690E8F14-EEB3-40FE-84BC-36037C2C2B4B}"/>
                </a:ext>
              </a:extLst>
            </p:cNvPr>
            <p:cNvSpPr/>
            <p:nvPr/>
          </p:nvSpPr>
          <p:spPr>
            <a:xfrm flipV="1">
              <a:off x="2944910" y="4072344"/>
              <a:ext cx="3187425" cy="90098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FB9A021B-67EE-4621-88FC-AC57427286FD}"/>
                </a:ext>
              </a:extLst>
            </p:cNvPr>
            <p:cNvSpPr/>
            <p:nvPr/>
          </p:nvSpPr>
          <p:spPr>
            <a:xfrm flipV="1">
              <a:off x="2944909" y="2193213"/>
              <a:ext cx="6352906" cy="278710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Line">
              <a:extLst>
                <a:ext uri="{FF2B5EF4-FFF2-40B4-BE49-F238E27FC236}">
                  <a16:creationId xmlns:a16="http://schemas.microsoft.com/office/drawing/2014/main" id="{D2023319-3DFA-47E3-810B-2B8047EC9AF7}"/>
                </a:ext>
              </a:extLst>
            </p:cNvPr>
            <p:cNvSpPr/>
            <p:nvPr/>
          </p:nvSpPr>
          <p:spPr>
            <a:xfrm flipV="1">
              <a:off x="2944908" y="2971016"/>
              <a:ext cx="3228784" cy="201677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D4D31CC6-AEC0-464D-8876-B89329CD6C56}"/>
                </a:ext>
              </a:extLst>
            </p:cNvPr>
            <p:cNvSpPr/>
            <p:nvPr/>
          </p:nvSpPr>
          <p:spPr>
            <a:xfrm flipV="1">
              <a:off x="2944908" y="2537024"/>
              <a:ext cx="3228784" cy="243389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AA580964-348D-43DF-8B5C-5768A9C1B011}"/>
                </a:ext>
              </a:extLst>
            </p:cNvPr>
            <p:cNvSpPr/>
            <p:nvPr/>
          </p:nvSpPr>
          <p:spPr>
            <a:xfrm flipV="1">
              <a:off x="2944908" y="2149616"/>
              <a:ext cx="3228784" cy="282130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" name="pasted-image.tif" descr="pasted-image.tif">
              <a:extLst>
                <a:ext uri="{FF2B5EF4-FFF2-40B4-BE49-F238E27FC236}">
                  <a16:creationId xmlns:a16="http://schemas.microsoft.com/office/drawing/2014/main" id="{8A2E86C8-C204-4778-A500-D1A5799C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10615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9C68732-1661-4EE3-8FAB-F109CD9A0835}"/>
                </a:ext>
              </a:extLst>
            </p:cNvPr>
            <p:cNvGrpSpPr/>
            <p:nvPr/>
          </p:nvGrpSpPr>
          <p:grpSpPr>
            <a:xfrm>
              <a:off x="6082253" y="1796433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93858A6-325E-4E51-8E53-34497265FB20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5F0DC2F-B9EB-42A6-B3B0-5BAD8BA76EB5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D819ACD-59B3-4039-A133-FB628A3E565C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EB3C953-C849-48BB-B96C-448A7EA24B0F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DB71BFE-9841-4E52-BC7E-B658E4484226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EDDD544-D7A4-4190-A38C-F739DB01DB9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3D778DE3-E853-40F9-8D7D-CE0DD0C49C05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E9B10231-B681-4938-91EC-5D5F7F03B0F3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A766B5B6-3412-4EBE-89B8-402E7517B8DE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5B79987-24E8-4391-A3B7-B18E8282E99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E5072E4-2A49-4BB8-96F6-417B372F80F7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227A7D5-0858-40C4-9F0D-38E0F25AC12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8115D9DE-3CD9-4920-BF04-00C2A7EBD601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5A88EF4-CB5E-495E-BA5C-D209294B97FD}"/>
                  </a:ext>
                </a:extLst>
              </p:cNvPr>
              <p:cNvGrpSpPr/>
              <p:nvPr/>
            </p:nvGrpSpPr>
            <p:grpSpPr>
              <a:xfrm>
                <a:off x="8293100" y="4451350"/>
                <a:ext cx="127000" cy="1143000"/>
                <a:chOff x="8445500" y="3079750"/>
                <a:chExt cx="127000" cy="1143000"/>
              </a:xfrm>
              <a:grpFill/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85A0F10-BB70-41C3-B62E-CEBB5AFB29B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D11B613-B71A-4D64-935D-01926F539D6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7FACEF5-103A-4A9F-97B5-32E4E541C950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9CBAF6E8-519D-4D19-898A-9CC4A03E93DC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F706A527-CAD1-4EEC-93E7-A2437213B70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5E9A5A2C-8234-418D-AFFD-A475090787E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3D49BB5D-8B40-4EAA-B723-19A5E6FC506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8AD83524-8449-4FD6-892B-013781BB341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7A9106E-1FCD-48D7-BD81-4F273FB3663C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9EE79EF3-261D-40B5-A944-C3F79D3A895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2FD3E20-1D02-4283-A5F6-B21C42A21ADF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7485AFE-D1F8-49E2-95F1-BF1A38660E4A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0635EA4-B554-4463-BA2F-1B01CC808221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47" name="pasted-image.tif" descr="pasted-image.tif">
              <a:extLst>
                <a:ext uri="{FF2B5EF4-FFF2-40B4-BE49-F238E27FC236}">
                  <a16:creationId xmlns:a16="http://schemas.microsoft.com/office/drawing/2014/main" id="{1C22BB88-94B7-4902-8E7F-F500281A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 flipV="1">
              <a:off x="7693947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A81D610-2A1F-432D-AD64-563C795C9DD1}"/>
                </a:ext>
              </a:extLst>
            </p:cNvPr>
            <p:cNvGrpSpPr/>
            <p:nvPr/>
          </p:nvGrpSpPr>
          <p:grpSpPr>
            <a:xfrm>
              <a:off x="6082251" y="1787288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CFB8F01-32FD-4519-BBD3-B9104BDEDA1B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61B002-2FF6-49CC-AE4E-EA5C343F76DB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AA4E7D2-6CA5-4F9B-AF1A-EEBE6886C188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A94B99F-B3D4-4F55-BCEC-C042CA2BAFB7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98C28C2-BE77-4285-9C82-0C54542CE62D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FAA2E65-9343-49C1-8BD1-EEC8953A6EF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26443BE-239B-4ADC-B760-82D4F9529231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58C9A4F-82A5-4C67-8235-5AFE438A48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568CC483-3C50-455D-823D-E424C357542B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E6F491B-1A68-4279-9E8C-723CD8652940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9155071-26C9-439D-A9EE-193142584BC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70D141A-B6A2-4ED2-A470-B7DBE62F0CA0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F4B686D-BDEB-44D8-A692-9AD02CF786A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DB48FA8-5CA5-4C07-83D7-4F545A8941B1}"/>
                  </a:ext>
                </a:extLst>
              </p:cNvPr>
              <p:cNvGrpSpPr/>
              <p:nvPr/>
            </p:nvGrpSpPr>
            <p:grpSpPr>
              <a:xfrm>
                <a:off x="8293100" y="4070351"/>
                <a:ext cx="127000" cy="1523999"/>
                <a:chOff x="8445500" y="2698751"/>
                <a:chExt cx="127000" cy="1523999"/>
              </a:xfrm>
              <a:grpFill/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AFCFA11-E916-4314-B2B3-28327E2AAABC}"/>
                    </a:ext>
                  </a:extLst>
                </p:cNvPr>
                <p:cNvSpPr/>
                <p:nvPr/>
              </p:nvSpPr>
              <p:spPr>
                <a:xfrm>
                  <a:off x="8445500" y="2698751"/>
                  <a:ext cx="127000" cy="9626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B2B7940-E4B7-479E-9305-AEA979A1F4A1}"/>
                    </a:ext>
                  </a:extLst>
                </p:cNvPr>
                <p:cNvSpPr/>
                <p:nvPr/>
              </p:nvSpPr>
              <p:spPr>
                <a:xfrm>
                  <a:off x="8445500" y="2968888"/>
                  <a:ext cx="127000" cy="1108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C4E9C15-6433-4A10-A40F-0EA3F1804B0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F422B314-60AB-437D-8765-E6141DCD7372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EE3EF5B6-2A67-48FE-B1C5-833EC0C7E93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081C51BC-300A-4FB2-AA53-B687C4F923DF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06AABFDC-449F-4945-9E26-C7CD3BCD6C5C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2E1817AA-1838-4459-9451-9437C56EB3E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D3EAF593-5EB3-4B03-B9FB-6E59AB7AB07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D3D92B5A-CEFA-4492-9B24-B65E9C3F2F62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8FAEB5AF-9CEF-4F5E-80F5-5BB69FCF93E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1CE37E94-162E-49F0-A8D1-96DF2B3AC2B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67F90F4-00F9-4188-9A0C-ECBCD3033575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188D373-ED88-457B-A907-26D5562ACE8E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E0E0825-7A1B-44B4-8E08-3A73EA4CD1B5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5" name="TextBox 104"/>
          <p:cNvSpPr txBox="1"/>
          <p:nvPr/>
        </p:nvSpPr>
        <p:spPr>
          <a:xfrm>
            <a:off x="6104890" y="2340086"/>
            <a:ext cx="46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Camera Coordinate System (X, Y, Z)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135219" y="3984049"/>
            <a:ext cx="467741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Film Coordinate system (x, y)</a:t>
            </a:r>
          </a:p>
        </p:txBody>
      </p:sp>
    </p:spTree>
    <p:extLst>
      <p:ext uri="{BB962C8B-B14F-4D97-AF65-F5344CB8AC3E}">
        <p14:creationId xmlns:p14="http://schemas.microsoft.com/office/powerpoint/2010/main" val="41787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Geometry (Pixel Coordinate)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7753350" y="3232150"/>
            <a:ext cx="1669943" cy="87651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9423293" y="3232150"/>
            <a:ext cx="1549507" cy="87651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9423293" y="1390120"/>
            <a:ext cx="0" cy="184203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888" y="1549400"/>
            <a:ext cx="2857711" cy="2857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8950" y="1054194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45362" y="3894540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2144" y="3926290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U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637624"/>
              </p:ext>
            </p:extLst>
          </p:nvPr>
        </p:nvGraphicFramePr>
        <p:xfrm>
          <a:off x="866669" y="1553913"/>
          <a:ext cx="4381500" cy="2674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2" r:id="rId4" imgW="3145081" imgH="1908160" progId="Visio.Drawing.11">
                  <p:embed/>
                </p:oleObj>
              </mc:Choice>
              <mc:Fallback>
                <p:oleObj r:id="rId4" imgW="3145081" imgH="1908160" progId="Visio.Drawing.11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669" y="1553913"/>
                        <a:ext cx="4381500" cy="2674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0" y="2843824"/>
            <a:ext cx="946255" cy="946255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12" name="Rectangle 11"/>
          <p:cNvSpPr/>
          <p:nvPr/>
        </p:nvSpPr>
        <p:spPr>
          <a:xfrm>
            <a:off x="1403350" y="4965700"/>
            <a:ext cx="1511300" cy="151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47" y="5187897"/>
            <a:ext cx="1066905" cy="1066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80407" y="5049883"/>
            <a:ext cx="467741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Pixel coordinates: Our image gets digitized into pixel coordinates (</a:t>
            </a:r>
            <a:r>
              <a:rPr lang="en-US" sz="2400" dirty="0" err="1" smtClean="0">
                <a:cs typeface="Arial" pitchFamily="34" charset="0"/>
              </a:rPr>
              <a:t>u,v</a:t>
            </a:r>
            <a:r>
              <a:rPr lang="en-US" sz="2400" dirty="0" smtClean="0">
                <a:cs typeface="Arial" pitchFamily="34" charset="0"/>
              </a:rPr>
              <a:t>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52935" y="4749800"/>
            <a:ext cx="10146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071244" y="4744720"/>
            <a:ext cx="0" cy="873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-40534" y="4349426"/>
            <a:ext cx="46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u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1472036" y="5152714"/>
            <a:ext cx="467741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v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778458" y="911141"/>
            <a:ext cx="46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Camera coordinates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58038" y="1477645"/>
            <a:ext cx="467741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Pixel coordinates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78887" y="1202586"/>
            <a:ext cx="467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World coordinates</a:t>
            </a:r>
          </a:p>
        </p:txBody>
      </p:sp>
    </p:spTree>
    <p:extLst>
      <p:ext uri="{BB962C8B-B14F-4D97-AF65-F5344CB8AC3E}">
        <p14:creationId xmlns:p14="http://schemas.microsoft.com/office/powerpoint/2010/main" val="381610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Forward Projection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5895" y="4414379"/>
            <a:ext cx="9317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We want a mathematical model to describe how 3D World points get projected into 2D pixel coordinates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28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World Coordinates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1212325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Camera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380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Film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3544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Pixel 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80" y="2254306"/>
            <a:ext cx="246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U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V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W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3440" y="2254306"/>
            <a:ext cx="246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Y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Z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3800" y="2375360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y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06560" y="2375360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Arial" pitchFamily="34" charset="0"/>
              </a:rPr>
              <a:t>u</a:t>
            </a:r>
            <a:endParaRPr lang="en-US" sz="2400" b="1" dirty="0" smtClean="0">
              <a:cs typeface="Arial" pitchFamily="34" charset="0"/>
            </a:endParaRPr>
          </a:p>
          <a:p>
            <a:pPr algn="ctr"/>
            <a:r>
              <a:rPr lang="en-US" sz="2400" b="1" dirty="0" smtClean="0">
                <a:cs typeface="Arial" pitchFamily="34" charset="0"/>
              </a:rPr>
              <a:t>v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713355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639435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8737600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2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Backward Projection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45895" y="3910378"/>
            <a:ext cx="9317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Much </a:t>
            </a:r>
            <a:r>
              <a:rPr lang="en-US" sz="2400" dirty="0">
                <a:cs typeface="Arial" pitchFamily="34" charset="0"/>
              </a:rPr>
              <a:t>of vision concerns trying to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cs typeface="Arial" pitchFamily="34" charset="0"/>
              </a:rPr>
              <a:t>derive backward projection equations to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cs typeface="Arial" pitchFamily="34" charset="0"/>
              </a:rPr>
              <a:t>recover 3D scene structure from </a:t>
            </a:r>
            <a:r>
              <a:rPr lang="en-US" sz="2400" dirty="0" smtClean="0">
                <a:cs typeface="Arial" pitchFamily="34" charset="0"/>
              </a:rPr>
              <a:t>images.</a:t>
            </a:r>
          </a:p>
          <a:p>
            <a:pPr algn="ctr"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Scene from images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28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World Coordinates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1212325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Camera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380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Film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35440" y="1212326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Pixel </a:t>
            </a:r>
          </a:p>
          <a:p>
            <a:pPr algn="ctr"/>
            <a:r>
              <a:rPr lang="en-US" sz="2400" dirty="0" smtClean="0">
                <a:cs typeface="Arial" pitchFamily="34" charset="0"/>
              </a:rPr>
              <a:t>Coordinates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80" y="2254306"/>
            <a:ext cx="246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U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V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W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3440" y="2254306"/>
            <a:ext cx="246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Y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Z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3800" y="2375360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  <a:p>
            <a:pPr algn="ctr"/>
            <a:r>
              <a:rPr lang="en-US" sz="2400" b="1" dirty="0">
                <a:cs typeface="Arial" pitchFamily="34" charset="0"/>
              </a:rPr>
              <a:t>y</a:t>
            </a:r>
            <a:endParaRPr lang="en-US" sz="2400" b="1" dirty="0" smtClean="0"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06560" y="2375360"/>
            <a:ext cx="246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Arial" pitchFamily="34" charset="0"/>
              </a:rPr>
              <a:t>u</a:t>
            </a:r>
            <a:endParaRPr lang="en-US" sz="2400" b="1" dirty="0" smtClean="0">
              <a:cs typeface="Arial" pitchFamily="34" charset="0"/>
            </a:endParaRPr>
          </a:p>
          <a:p>
            <a:pPr algn="ctr"/>
            <a:r>
              <a:rPr lang="en-US" sz="2400" b="1" dirty="0" smtClean="0">
                <a:cs typeface="Arial" pitchFamily="34" charset="0"/>
              </a:rPr>
              <a:t>v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2713355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5639435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flipH="1">
            <a:off x="8737600" y="2499066"/>
            <a:ext cx="1004570" cy="710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6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Coordinate Transformation</a:t>
            </a:r>
            <a:endParaRPr lang="en-US" dirty="0"/>
          </a:p>
        </p:txBody>
      </p:sp>
      <p:pic>
        <p:nvPicPr>
          <p:cNvPr id="19458" name="Picture 2" descr="Fig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731" y="1194485"/>
            <a:ext cx="5737125" cy="459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img.youtube.com/vi/YCihWIBIGZ8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2209364"/>
            <a:ext cx="4569178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3105" y="5425076"/>
            <a:ext cx="493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www.youtube.com/watch?v=YCihWIBIGZ8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48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Projection Matrix (Camera Matrix)</a:t>
            </a:r>
            <a:endParaRPr lang="en-US" dirty="0"/>
          </a:p>
        </p:txBody>
      </p:sp>
      <p:graphicFrame>
        <p:nvGraphicFramePr>
          <p:cNvPr id="152" name="Object 2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5130765"/>
              </p:ext>
            </p:extLst>
          </p:nvPr>
        </p:nvGraphicFramePr>
        <p:xfrm>
          <a:off x="1099502" y="1301221"/>
          <a:ext cx="5222875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5" name="Equation" r:id="rId4" imgW="1625400" imgH="914400" progId="Equation.3">
                  <p:embed/>
                </p:oleObj>
              </mc:Choice>
              <mc:Fallback>
                <p:oleObj name="Equation" r:id="rId4" imgW="1625400" imgH="9144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502" y="1301221"/>
                        <a:ext cx="5222875" cy="293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059371"/>
              </p:ext>
            </p:extLst>
          </p:nvPr>
        </p:nvGraphicFramePr>
        <p:xfrm>
          <a:off x="1727200" y="4417040"/>
          <a:ext cx="4106863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6" name="Equation" r:id="rId6" imgW="507960" imgH="228600" progId="Equation.DSMT4">
                  <p:embed/>
                </p:oleObj>
              </mc:Choice>
              <mc:Fallback>
                <p:oleObj name="Equation" r:id="rId6" imgW="50796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27200" y="4417040"/>
                        <a:ext cx="4106863" cy="185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17599" y="6067422"/>
            <a:ext cx="1197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3D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7200" y="6046148"/>
            <a:ext cx="119742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2D point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80200" y="1403734"/>
            <a:ext cx="5187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If we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knew a projective matrix in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an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image,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we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can compute the image point corresponding to the world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Although we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knew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an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image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points, we cannot find an unique world point.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Unknown Scale </a:t>
            </a:r>
            <a:endParaRPr lang="en-US" dirty="0"/>
          </a:p>
        </p:txBody>
      </p:sp>
      <p:pic>
        <p:nvPicPr>
          <p:cNvPr id="22530" name="Picture 2" descr="photo of assorted-color intermodal contain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34" y="1108075"/>
            <a:ext cx="7674511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10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Ames </a:t>
            </a:r>
            <a:r>
              <a:rPr lang="en-US" dirty="0"/>
              <a:t>room </a:t>
            </a:r>
          </a:p>
        </p:txBody>
      </p:sp>
      <p:pic>
        <p:nvPicPr>
          <p:cNvPr id="16386" name="Picture 2" descr="https://upload.wikimedia.org/wikipedia/commons/thumb/8/88/Ames_room.svg/1920px-Ames_roo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90" y="1073150"/>
            <a:ext cx="5978525" cy="592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ames room lord of 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70062"/>
            <a:ext cx="5169044" cy="39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Camera Model: A Simple Case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794947"/>
              </p:ext>
            </p:extLst>
          </p:nvPr>
        </p:nvGraphicFramePr>
        <p:xfrm>
          <a:off x="1615440" y="1137533"/>
          <a:ext cx="4381500" cy="2674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" r:id="rId4" imgW="3145081" imgH="1908160" progId="Visio.Drawing.11">
                  <p:embed/>
                </p:oleObj>
              </mc:Choice>
              <mc:Fallback>
                <p:oleObj r:id="rId4" imgW="3145081" imgH="1908160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5440" y="1137533"/>
                        <a:ext cx="4381500" cy="26744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92548"/>
              </p:ext>
            </p:extLst>
          </p:nvPr>
        </p:nvGraphicFramePr>
        <p:xfrm>
          <a:off x="3519466" y="3708792"/>
          <a:ext cx="5132747" cy="1539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" r:id="rId6" imgW="2291080" imgH="683260" progId="Equation.Ribbit">
                  <p:embed/>
                </p:oleObj>
              </mc:Choice>
              <mc:Fallback>
                <p:oleObj r:id="rId6" imgW="2291080" imgH="683260" progId="Equation.Ribbit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466" y="3708792"/>
                        <a:ext cx="5132747" cy="15398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745458" y="5525543"/>
            <a:ext cx="7280910" cy="857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Any point on the ray OP is projected onto a same image point.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Only valid at homogeneous coordinate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764" y="1394165"/>
            <a:ext cx="3390476" cy="18761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85839" y="3899263"/>
            <a:ext cx="330201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53603" y="4387086"/>
            <a:ext cx="2065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Up to scale !!!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69022" y="5969400"/>
            <a:ext cx="1676400" cy="39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 Unknown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4" name="Picture 2" descr="fig5"/>
          <p:cNvPicPr>
            <a:picLocks noChangeAspect="1" noChangeArrowheads="1"/>
          </p:cNvPicPr>
          <p:nvPr/>
        </p:nvPicPr>
        <p:blipFill rotWithShape="1">
          <a:blip r:embed="rId9" cstate="print"/>
          <a:srcRect l="59872"/>
          <a:stretch/>
        </p:blipFill>
        <p:spPr bwMode="auto">
          <a:xfrm>
            <a:off x="9415478" y="3637803"/>
            <a:ext cx="2281522" cy="161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90707" y="2474744"/>
                <a:ext cx="18877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07" y="2474744"/>
                <a:ext cx="188770" cy="169277"/>
              </a:xfrm>
              <a:prstGeom prst="rect">
                <a:avLst/>
              </a:prstGeom>
              <a:blipFill>
                <a:blip r:embed="rId10"/>
                <a:stretch>
                  <a:fillRect l="-16129" r="-6452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541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Camera Model: </a:t>
            </a:r>
            <a:r>
              <a:rPr lang="en-US" dirty="0" smtClean="0"/>
              <a:t>Pixel Coordinate w.r.t. the Image Origin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198925"/>
              </p:ext>
            </p:extLst>
          </p:nvPr>
        </p:nvGraphicFramePr>
        <p:xfrm>
          <a:off x="1905000" y="1252218"/>
          <a:ext cx="5166112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" r:id="rId3" imgW="2562279" imgH="1168812" progId="Visio.Drawing.11">
                  <p:embed/>
                </p:oleObj>
              </mc:Choice>
              <mc:Fallback>
                <p:oleObj r:id="rId3" imgW="2562279" imgH="1168812" progId="Visio.Drawing.11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252218"/>
                        <a:ext cx="5166112" cy="2362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112" y="1881253"/>
            <a:ext cx="3215888" cy="82868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950713"/>
              </p:ext>
            </p:extLst>
          </p:nvPr>
        </p:nvGraphicFramePr>
        <p:xfrm>
          <a:off x="1905000" y="4076700"/>
          <a:ext cx="7902222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" r:id="rId6" imgW="3345180" imgH="683260" progId="Equation.Ribbit">
                  <p:embed/>
                </p:oleObj>
              </mc:Choice>
              <mc:Fallback>
                <p:oleObj r:id="rId6" imgW="3345180" imgH="683260" progId="Equation.Ribbit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076700"/>
                        <a:ext cx="7902222" cy="1625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8969022" y="5969400"/>
            <a:ext cx="1676400" cy="39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3 Unknowns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46599" y="4291693"/>
            <a:ext cx="330201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75299" y="4296228"/>
            <a:ext cx="330201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75299" y="4758510"/>
            <a:ext cx="330201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01653" y="6002549"/>
            <a:ext cx="6760029" cy="357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If the image center (principal point) is not the center of the image,  </a:t>
            </a:r>
            <a:endParaRPr lang="en-US" sz="1600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2673" y="4076700"/>
            <a:ext cx="1662545" cy="1625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75485" t="39331" r="19948" b="37826"/>
          <a:stretch/>
        </p:blipFill>
        <p:spPr>
          <a:xfrm>
            <a:off x="5031396" y="3590858"/>
            <a:ext cx="425097" cy="4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9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305" b="68765"/>
          <a:stretch/>
        </p:blipFill>
        <p:spPr>
          <a:xfrm>
            <a:off x="1136587" y="1290133"/>
            <a:ext cx="8617013" cy="185883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(Review) Pinhole Camera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825" t="36029" r="18866"/>
          <a:stretch/>
        </p:blipFill>
        <p:spPr>
          <a:xfrm>
            <a:off x="6176073" y="3388951"/>
            <a:ext cx="4444976" cy="2700699"/>
          </a:xfrm>
          <a:prstGeom prst="rect">
            <a:avLst/>
          </a:prstGeom>
        </p:spPr>
      </p:pic>
      <p:pic>
        <p:nvPicPr>
          <p:cNvPr id="6" name="Picture 4" descr="Image result for camera insi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3" b="10526"/>
          <a:stretch/>
        </p:blipFill>
        <p:spPr bwMode="auto">
          <a:xfrm>
            <a:off x="1708993" y="3505198"/>
            <a:ext cx="3564475" cy="27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9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(Optional) Camera Model : When Different Pixel/Unit Ratios in X and Y </a:t>
            </a:r>
            <a:r>
              <a:rPr lang="en-US" dirty="0" smtClean="0"/>
              <a:t>Directions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461849"/>
              </p:ext>
            </p:extLst>
          </p:nvPr>
        </p:nvGraphicFramePr>
        <p:xfrm>
          <a:off x="2264228" y="2196042"/>
          <a:ext cx="8453776" cy="1056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r:id="rId3" imgW="5494020" imgH="683260" progId="Equation.Ribbit">
                  <p:embed/>
                </p:oleObj>
              </mc:Choice>
              <mc:Fallback>
                <p:oleObj r:id="rId3" imgW="5494020" imgH="683260" progId="Equation.Ribbit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4228" y="2196042"/>
                        <a:ext cx="8453776" cy="10567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142" y="1330660"/>
            <a:ext cx="8660604" cy="631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626" y="3340023"/>
            <a:ext cx="5761945" cy="31025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74857" y="5582012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24007" y="5258162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25707" y="5258162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25707" y="5635533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426222" y="6129420"/>
            <a:ext cx="167640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4 Unknowns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75485" t="39331" r="19948" b="37826"/>
          <a:stretch/>
        </p:blipFill>
        <p:spPr>
          <a:xfrm>
            <a:off x="3669322" y="3486173"/>
            <a:ext cx="340574" cy="3504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75485" t="39331" r="19948" b="37826"/>
          <a:stretch/>
        </p:blipFill>
        <p:spPr>
          <a:xfrm>
            <a:off x="3669322" y="5623400"/>
            <a:ext cx="340574" cy="35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Camera Model : Full </a:t>
            </a:r>
            <a:r>
              <a:rPr lang="en-US" dirty="0" smtClean="0"/>
              <a:t>Configuration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53" y="1136332"/>
            <a:ext cx="7170737" cy="3304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60467"/>
          <a:stretch/>
        </p:blipFill>
        <p:spPr>
          <a:xfrm>
            <a:off x="6702259" y="4050288"/>
            <a:ext cx="3541517" cy="12337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79823" y="6036892"/>
            <a:ext cx="2143679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9 (10) Unknowns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2793" y="4847678"/>
            <a:ext cx="330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Rotation matrix (3)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Camera center (3)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Focal length 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(1~2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Principal points (2)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0369" y="4667141"/>
            <a:ext cx="2143679" cy="357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Multiview geometry</a:t>
            </a:r>
            <a:endParaRPr lang="en-US" sz="1600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9129" y="1303713"/>
            <a:ext cx="1074894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42376" y="2599758"/>
            <a:ext cx="733390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638357"/>
              </p:ext>
            </p:extLst>
          </p:nvPr>
        </p:nvGraphicFramePr>
        <p:xfrm>
          <a:off x="5145695" y="5396578"/>
          <a:ext cx="2324311" cy="1051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Equation" r:id="rId5" imgW="507960" imgH="228600" progId="Equation.DSMT4">
                  <p:embed/>
                </p:oleObj>
              </mc:Choice>
              <mc:Fallback>
                <p:oleObj name="Equation" r:id="rId5" imgW="507960" imgH="2286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45695" y="5396578"/>
                        <a:ext cx="2324311" cy="1051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698918" y="5922176"/>
            <a:ext cx="164919" cy="380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3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Radial Distortion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16" y="1334095"/>
            <a:ext cx="8491531" cy="25230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96347" y="6040158"/>
            <a:ext cx="5475514" cy="39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9 (10) + # of distortion parameters unknowns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1347" y="2852750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12887" y="2852750"/>
            <a:ext cx="329837" cy="377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119846" y="5163303"/>
            <a:ext cx="5486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822474" y="4227131"/>
            <a:ext cx="163286" cy="163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119846" y="4553703"/>
            <a:ext cx="10886" cy="1219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6"/>
          </p:cNvCxnSpPr>
          <p:nvPr/>
        </p:nvCxnSpPr>
        <p:spPr>
          <a:xfrm flipH="1">
            <a:off x="3119846" y="4308774"/>
            <a:ext cx="4865914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665731" y="5122481"/>
            <a:ext cx="81643" cy="816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1" idx="2"/>
          </p:cNvCxnSpPr>
          <p:nvPr/>
        </p:nvCxnSpPr>
        <p:spPr>
          <a:xfrm flipH="1">
            <a:off x="3130733" y="5163303"/>
            <a:ext cx="1534998" cy="489785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86265" y="5362021"/>
            <a:ext cx="129403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distortion</a:t>
            </a:r>
            <a:endParaRPr lang="en-US" b="1" dirty="0">
              <a:solidFill>
                <a:srgbClr val="FF0000"/>
              </a:solidFill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51660" y="4527155"/>
            <a:ext cx="1294038" cy="32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Image plane</a:t>
            </a:r>
            <a:endParaRPr lang="en-US" sz="1400" b="1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57098" y="4557022"/>
            <a:ext cx="1294038" cy="32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latin typeface="Arial" panose="020B06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World point</a:t>
            </a:r>
            <a:endParaRPr lang="en-US" sz="1400" b="1" dirty="0"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Lens Distortion Correction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96" y="1095374"/>
            <a:ext cx="8160188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2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Camera Distortion Model in MATLAB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450" y="5963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www.mathworks.com/help/symbolic/examples/developing-an-algorithm-for-undistorting-an-image.html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20641"/>
            <a:ext cx="10449560" cy="461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Camera Matrix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8193415"/>
              </p:ext>
            </p:extLst>
          </p:nvPr>
        </p:nvGraphicFramePr>
        <p:xfrm>
          <a:off x="5825490" y="2916238"/>
          <a:ext cx="5222875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" name="Equation" r:id="rId4" imgW="1625400" imgH="914400" progId="Equation.3">
                  <p:embed/>
                </p:oleObj>
              </mc:Choice>
              <mc:Fallback>
                <p:oleObj name="Equation" r:id="rId4" imgW="1625400" imgH="914400" progId="Equation.3">
                  <p:embed/>
                  <p:pic>
                    <p:nvPicPr>
                      <p:cNvPr id="6789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5490" y="2916238"/>
                        <a:ext cx="5222875" cy="293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442519"/>
              </p:ext>
            </p:extLst>
          </p:nvPr>
        </p:nvGraphicFramePr>
        <p:xfrm>
          <a:off x="5901690" y="1676400"/>
          <a:ext cx="49752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" name="Equation" r:id="rId6" imgW="939600" imgH="215640" progId="Equation.3">
                  <p:embed/>
                </p:oleObj>
              </mc:Choice>
              <mc:Fallback>
                <p:oleObj name="Equation" r:id="rId6" imgW="939600" imgH="215640" progId="Equation.3">
                  <p:embed/>
                  <p:pic>
                    <p:nvPicPr>
                      <p:cNvPr id="6789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1690" y="1676400"/>
                        <a:ext cx="4975225" cy="1143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695950" y="5788026"/>
            <a:ext cx="7772400" cy="594701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With respect to the world coordinate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r="45430"/>
          <a:stretch/>
        </p:blipFill>
        <p:spPr>
          <a:xfrm>
            <a:off x="685800" y="1625282"/>
            <a:ext cx="4527410" cy="382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Review All Terms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300" y="1132928"/>
            <a:ext cx="1139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Rotation matrix (3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Translation matrix (3)</a:t>
            </a: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Focal length (2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Principal points (2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Lens distortion parameters (2~4)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1650" y="1285328"/>
            <a:ext cx="3003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Exterior (External)</a:t>
            </a: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21650" y="2834728"/>
            <a:ext cx="300355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Interior (Internal)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3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VisualSfM</a:t>
            </a:r>
            <a:r>
              <a:rPr lang="en-US" dirty="0"/>
              <a:t> (http://ccwu.me/vsfm/doc.html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10298"/>
            <a:ext cx="8788400" cy="55500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2120" y="4890135"/>
            <a:ext cx="5061857" cy="221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4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Pix4D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5599" y="928692"/>
            <a:ext cx="8512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https://support.pix4d.com/hc/en-us/articles/202560169#gsc.tab=0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1578633"/>
            <a:ext cx="6173561" cy="47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Projective </a:t>
            </a:r>
            <a:r>
              <a:rPr lang="en-US" dirty="0" smtClean="0"/>
              <a:t>Matrices of Multiple Images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117629"/>
              </p:ext>
            </p:extLst>
          </p:nvPr>
        </p:nvGraphicFramePr>
        <p:xfrm>
          <a:off x="4121150" y="1650751"/>
          <a:ext cx="4106863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5" name="Equation" r:id="rId3" imgW="507960" imgH="228600" progId="Equation.DSMT4">
                  <p:embed/>
                </p:oleObj>
              </mc:Choice>
              <mc:Fallback>
                <p:oleObj name="Equation" r:id="rId3" imgW="507960" imgH="2286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1150" y="1650751"/>
                        <a:ext cx="4106863" cy="185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11549" y="3317872"/>
            <a:ext cx="1197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3D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1150" y="3296598"/>
            <a:ext cx="119742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Arial" pitchFamily="34" charset="0"/>
                <a:cs typeface="Arial" pitchFamily="34" charset="0"/>
              </a:rPr>
              <a:t>2D point</a:t>
            </a:r>
          </a:p>
        </p:txBody>
      </p:sp>
      <p:sp>
        <p:nvSpPr>
          <p:cNvPr id="7" name="Rectangle 6"/>
          <p:cNvSpPr/>
          <p:nvPr/>
        </p:nvSpPr>
        <p:spPr>
          <a:xfrm>
            <a:off x="8372475" y="1167128"/>
            <a:ext cx="2219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 : Image number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1248" y="4019934"/>
            <a:ext cx="819035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</a:rPr>
              <a:t>If we knew a projective matrix in each image, we can compute the image point corresponding to the world point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itchFamily="34" charset="0"/>
                <a:cs typeface="Arial" pitchFamily="34" charset="0"/>
              </a:rPr>
              <a:t>If we knew more two image points indicating same world point, we can compute the location of the world point. (triangulation)</a:t>
            </a:r>
          </a:p>
        </p:txBody>
      </p:sp>
    </p:spTree>
    <p:extLst>
      <p:ext uri="{BB962C8B-B14F-4D97-AF65-F5344CB8AC3E}">
        <p14:creationId xmlns:p14="http://schemas.microsoft.com/office/powerpoint/2010/main" val="29398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Model Projection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825" t="36029" r="18866"/>
          <a:stretch/>
        </p:blipFill>
        <p:spPr>
          <a:xfrm>
            <a:off x="2561621" y="1256621"/>
            <a:ext cx="6710800" cy="4077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565" y="5593695"/>
            <a:ext cx="11296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 smtClean="0">
                <a:solidFill>
                  <a:srgbClr val="FF0000"/>
                </a:solidFill>
                <a:cs typeface="Arial" pitchFamily="34" charset="0"/>
              </a:rPr>
              <a:t>How to mathematically model the projection of 3D scenes on images</a:t>
            </a:r>
            <a:endParaRPr lang="en-US" sz="2800" b="1" u="sng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Robert Collins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Hartley, Richard, and Andrew Zisserman. Multiple view geometry in computer vision. Cambridge university press, 2003.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(Review) Both Lens and Pinhole Camera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EAD211-143D-4B93-9D9F-BB99FE5269DD}"/>
              </a:ext>
            </a:extLst>
          </p:cNvPr>
          <p:cNvGrpSpPr/>
          <p:nvPr/>
        </p:nvGrpSpPr>
        <p:grpSpPr>
          <a:xfrm>
            <a:off x="272926" y="1327411"/>
            <a:ext cx="6312810" cy="2415970"/>
            <a:chOff x="2082039" y="1796433"/>
            <a:chExt cx="9570771" cy="3662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412841-11C8-4A15-9BC7-16BD14A6EFA2}"/>
                </a:ext>
              </a:extLst>
            </p:cNvPr>
            <p:cNvGrpSpPr/>
            <p:nvPr/>
          </p:nvGrpSpPr>
          <p:grpSpPr>
            <a:xfrm flipH="1" flipV="1">
              <a:off x="6826724" y="2151763"/>
              <a:ext cx="3228783" cy="3124078"/>
              <a:chOff x="3716332" y="1863712"/>
              <a:chExt cx="6302185" cy="3124078"/>
            </a:xfrm>
          </p:grpSpPr>
          <p:sp>
            <p:nvSpPr>
              <p:cNvPr id="52" name="Line">
                <a:extLst>
                  <a:ext uri="{FF2B5EF4-FFF2-40B4-BE49-F238E27FC236}">
                    <a16:creationId xmlns:a16="http://schemas.microsoft.com/office/drawing/2014/main" id="{C7F3D883-8CFF-4819-A763-EF07D8FE36D8}"/>
                  </a:ext>
                </a:extLst>
              </p:cNvPr>
              <p:cNvSpPr/>
              <p:nvPr/>
            </p:nvSpPr>
            <p:spPr>
              <a:xfrm flipV="1">
                <a:off x="3716336" y="4975472"/>
                <a:ext cx="6151814" cy="388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Line">
                <a:extLst>
                  <a:ext uri="{FF2B5EF4-FFF2-40B4-BE49-F238E27FC236}">
                    <a16:creationId xmlns:a16="http://schemas.microsoft.com/office/drawing/2014/main" id="{6C6AA505-87EA-44FC-BF57-AA54152DEF41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50" cy="2750716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Line">
                <a:extLst>
                  <a:ext uri="{FF2B5EF4-FFF2-40B4-BE49-F238E27FC236}">
                    <a16:creationId xmlns:a16="http://schemas.microsoft.com/office/drawing/2014/main" id="{40190299-5B12-4390-BBDB-D1CB1D39176D}"/>
                  </a:ext>
                </a:extLst>
              </p:cNvPr>
              <p:cNvSpPr/>
              <p:nvPr/>
            </p:nvSpPr>
            <p:spPr>
              <a:xfrm>
                <a:off x="3848101" y="1867378"/>
                <a:ext cx="6020044" cy="2321067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Line">
                <a:extLst>
                  <a:ext uri="{FF2B5EF4-FFF2-40B4-BE49-F238E27FC236}">
                    <a16:creationId xmlns:a16="http://schemas.microsoft.com/office/drawing/2014/main" id="{01F55694-37FC-463B-9EBF-724377D9D43B}"/>
                  </a:ext>
                </a:extLst>
              </p:cNvPr>
              <p:cNvSpPr/>
              <p:nvPr/>
            </p:nvSpPr>
            <p:spPr>
              <a:xfrm>
                <a:off x="3848101" y="1867375"/>
                <a:ext cx="6020031" cy="192752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Line">
                <a:extLst>
                  <a:ext uri="{FF2B5EF4-FFF2-40B4-BE49-F238E27FC236}">
                    <a16:creationId xmlns:a16="http://schemas.microsoft.com/office/drawing/2014/main" id="{276D8D55-6AD9-4911-8FF5-7DBFD79F304D}"/>
                  </a:ext>
                </a:extLst>
              </p:cNvPr>
              <p:cNvSpPr/>
              <p:nvPr/>
            </p:nvSpPr>
            <p:spPr>
              <a:xfrm>
                <a:off x="3848101" y="1863712"/>
                <a:ext cx="6020038" cy="11679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Line">
                <a:extLst>
                  <a:ext uri="{FF2B5EF4-FFF2-40B4-BE49-F238E27FC236}">
                    <a16:creationId xmlns:a16="http://schemas.microsoft.com/office/drawing/2014/main" id="{70A04765-4F4E-49A1-8CC6-B5A952D7F5F7}"/>
                  </a:ext>
                </a:extLst>
              </p:cNvPr>
              <p:cNvSpPr/>
              <p:nvPr/>
            </p:nvSpPr>
            <p:spPr>
              <a:xfrm>
                <a:off x="3848101" y="1875821"/>
                <a:ext cx="6020033" cy="799869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Line">
                <a:extLst>
                  <a:ext uri="{FF2B5EF4-FFF2-40B4-BE49-F238E27FC236}">
                    <a16:creationId xmlns:a16="http://schemas.microsoft.com/office/drawing/2014/main" id="{A139021A-717B-45DE-99BE-28F820622824}"/>
                  </a:ext>
                </a:extLst>
              </p:cNvPr>
              <p:cNvSpPr/>
              <p:nvPr/>
            </p:nvSpPr>
            <p:spPr>
              <a:xfrm>
                <a:off x="3848101" y="1875820"/>
                <a:ext cx="6090975" cy="46248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Line">
                <a:extLst>
                  <a:ext uri="{FF2B5EF4-FFF2-40B4-BE49-F238E27FC236}">
                    <a16:creationId xmlns:a16="http://schemas.microsoft.com/office/drawing/2014/main" id="{C23E77AF-47E0-47B1-909D-9FCAAF9EFA93}"/>
                  </a:ext>
                </a:extLst>
              </p:cNvPr>
              <p:cNvSpPr/>
              <p:nvPr/>
            </p:nvSpPr>
            <p:spPr>
              <a:xfrm flipV="1">
                <a:off x="3716336" y="4560449"/>
                <a:ext cx="6151814" cy="418905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Line">
                <a:extLst>
                  <a:ext uri="{FF2B5EF4-FFF2-40B4-BE49-F238E27FC236}">
                    <a16:creationId xmlns:a16="http://schemas.microsoft.com/office/drawing/2014/main" id="{C5DDAB91-AEC9-4769-83FA-7A40E514E338}"/>
                  </a:ext>
                </a:extLst>
              </p:cNvPr>
              <p:cNvSpPr/>
              <p:nvPr/>
            </p:nvSpPr>
            <p:spPr>
              <a:xfrm flipV="1">
                <a:off x="3716336" y="4151349"/>
                <a:ext cx="6071097" cy="821976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Line">
                <a:extLst>
                  <a:ext uri="{FF2B5EF4-FFF2-40B4-BE49-F238E27FC236}">
                    <a16:creationId xmlns:a16="http://schemas.microsoft.com/office/drawing/2014/main" id="{BAD10D18-EF7A-44CA-A0B9-B94CC588A551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Line">
                <a:extLst>
                  <a:ext uri="{FF2B5EF4-FFF2-40B4-BE49-F238E27FC236}">
                    <a16:creationId xmlns:a16="http://schemas.microsoft.com/office/drawing/2014/main" id="{01B1AFB2-43CC-43DD-AB6E-5502C16BEA01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">
                <a:extLst>
                  <a:ext uri="{FF2B5EF4-FFF2-40B4-BE49-F238E27FC236}">
                    <a16:creationId xmlns:a16="http://schemas.microsoft.com/office/drawing/2014/main" id="{FF560E62-78A8-4D33-97FC-A94BF798A318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6543BD-9C92-489E-B092-A8E67CBC3A83}"/>
                </a:ext>
              </a:extLst>
            </p:cNvPr>
            <p:cNvGrpSpPr/>
            <p:nvPr/>
          </p:nvGrpSpPr>
          <p:grpSpPr>
            <a:xfrm>
              <a:off x="3716332" y="1863712"/>
              <a:ext cx="6424677" cy="3463994"/>
              <a:chOff x="3716332" y="1863712"/>
              <a:chExt cx="12540172" cy="3463994"/>
            </a:xfrm>
          </p:grpSpPr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9B406B2D-9607-4295-B661-3557CE7EB756}"/>
                  </a:ext>
                </a:extLst>
              </p:cNvPr>
              <p:cNvSpPr/>
              <p:nvPr/>
            </p:nvSpPr>
            <p:spPr>
              <a:xfrm>
                <a:off x="3716336" y="4979354"/>
                <a:ext cx="6302183" cy="0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D8D854F8-5C80-4F07-A353-CE638E800C5A}"/>
                  </a:ext>
                </a:extLst>
              </p:cNvPr>
              <p:cNvSpPr/>
              <p:nvPr/>
            </p:nvSpPr>
            <p:spPr>
              <a:xfrm>
                <a:off x="3848100" y="1867380"/>
                <a:ext cx="6170420" cy="311197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A66A1EDC-8B13-4066-8145-7C1BB1BF674E}"/>
                  </a:ext>
                </a:extLst>
              </p:cNvPr>
              <p:cNvSpPr/>
              <p:nvPr/>
            </p:nvSpPr>
            <p:spPr>
              <a:xfrm>
                <a:off x="3848100" y="1867378"/>
                <a:ext cx="6170420" cy="2705575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Line">
                <a:extLst>
                  <a:ext uri="{FF2B5EF4-FFF2-40B4-BE49-F238E27FC236}">
                    <a16:creationId xmlns:a16="http://schemas.microsoft.com/office/drawing/2014/main" id="{80AC4938-7A8B-41CD-916A-5BB1A3B45FEA}"/>
                  </a:ext>
                </a:extLst>
              </p:cNvPr>
              <p:cNvSpPr/>
              <p:nvPr/>
            </p:nvSpPr>
            <p:spPr>
              <a:xfrm>
                <a:off x="3848100" y="1867377"/>
                <a:ext cx="6170420" cy="233517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9CB6ACDC-9522-4465-8CE1-B8F6B66B1809}"/>
                  </a:ext>
                </a:extLst>
              </p:cNvPr>
              <p:cNvSpPr/>
              <p:nvPr/>
            </p:nvSpPr>
            <p:spPr>
              <a:xfrm>
                <a:off x="3848099" y="1867375"/>
                <a:ext cx="12241512" cy="3460331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165133FB-FA7D-43EC-BA91-DBC77857EF81}"/>
                  </a:ext>
                </a:extLst>
              </p:cNvPr>
              <p:cNvSpPr/>
              <p:nvPr/>
            </p:nvSpPr>
            <p:spPr>
              <a:xfrm>
                <a:off x="3848100" y="1863712"/>
                <a:ext cx="6170420" cy="1503132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F3A726F6-6292-44F1-A257-73F2FA1DD3F7}"/>
                  </a:ext>
                </a:extLst>
              </p:cNvPr>
              <p:cNvSpPr/>
              <p:nvPr/>
            </p:nvSpPr>
            <p:spPr>
              <a:xfrm>
                <a:off x="3848100" y="1875820"/>
                <a:ext cx="6170420" cy="1084624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Line">
                <a:extLst>
                  <a:ext uri="{FF2B5EF4-FFF2-40B4-BE49-F238E27FC236}">
                    <a16:creationId xmlns:a16="http://schemas.microsoft.com/office/drawing/2014/main" id="{1FA1FC63-7513-480B-945B-774476DB82A4}"/>
                  </a:ext>
                </a:extLst>
              </p:cNvPr>
              <p:cNvSpPr/>
              <p:nvPr/>
            </p:nvSpPr>
            <p:spPr>
              <a:xfrm>
                <a:off x="3848099" y="1875819"/>
                <a:ext cx="6170421" cy="669588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Line">
                <a:extLst>
                  <a:ext uri="{FF2B5EF4-FFF2-40B4-BE49-F238E27FC236}">
                    <a16:creationId xmlns:a16="http://schemas.microsoft.com/office/drawing/2014/main" id="{9B76786F-2889-431B-98A3-2CC35244345F}"/>
                  </a:ext>
                </a:extLst>
              </p:cNvPr>
              <p:cNvSpPr/>
              <p:nvPr/>
            </p:nvSpPr>
            <p:spPr>
              <a:xfrm flipV="1">
                <a:off x="3716336" y="4569593"/>
                <a:ext cx="6302183" cy="40976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Line">
                <a:extLst>
                  <a:ext uri="{FF2B5EF4-FFF2-40B4-BE49-F238E27FC236}">
                    <a16:creationId xmlns:a16="http://schemas.microsoft.com/office/drawing/2014/main" id="{E1FE829A-8C31-4228-9CC8-1CFE157FA710}"/>
                  </a:ext>
                </a:extLst>
              </p:cNvPr>
              <p:cNvSpPr/>
              <p:nvPr/>
            </p:nvSpPr>
            <p:spPr>
              <a:xfrm flipV="1">
                <a:off x="3716336" y="4072344"/>
                <a:ext cx="6221458" cy="90098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Line">
                <a:extLst>
                  <a:ext uri="{FF2B5EF4-FFF2-40B4-BE49-F238E27FC236}">
                    <a16:creationId xmlns:a16="http://schemas.microsoft.com/office/drawing/2014/main" id="{972FC199-9155-474C-8275-57FE0FEC1E29}"/>
                  </a:ext>
                </a:extLst>
              </p:cNvPr>
              <p:cNvSpPr/>
              <p:nvPr/>
            </p:nvSpPr>
            <p:spPr>
              <a:xfrm flipV="1">
                <a:off x="3716334" y="2184068"/>
                <a:ext cx="12540170" cy="2796253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Line">
                <a:extLst>
                  <a:ext uri="{FF2B5EF4-FFF2-40B4-BE49-F238E27FC236}">
                    <a16:creationId xmlns:a16="http://schemas.microsoft.com/office/drawing/2014/main" id="{81E13147-76DC-4E67-91AF-FDEC20AA0880}"/>
                  </a:ext>
                </a:extLst>
              </p:cNvPr>
              <p:cNvSpPr/>
              <p:nvPr/>
            </p:nvSpPr>
            <p:spPr>
              <a:xfrm flipV="1">
                <a:off x="3716332" y="2971016"/>
                <a:ext cx="6302185" cy="201677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Line">
                <a:extLst>
                  <a:ext uri="{FF2B5EF4-FFF2-40B4-BE49-F238E27FC236}">
                    <a16:creationId xmlns:a16="http://schemas.microsoft.com/office/drawing/2014/main" id="{CEB1B2E3-9A82-4893-B921-C5B12D1865ED}"/>
                  </a:ext>
                </a:extLst>
              </p:cNvPr>
              <p:cNvSpPr/>
              <p:nvPr/>
            </p:nvSpPr>
            <p:spPr>
              <a:xfrm flipV="1">
                <a:off x="3716332" y="2537024"/>
                <a:ext cx="6302185" cy="2433894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Line">
                <a:extLst>
                  <a:ext uri="{FF2B5EF4-FFF2-40B4-BE49-F238E27FC236}">
                    <a16:creationId xmlns:a16="http://schemas.microsoft.com/office/drawing/2014/main" id="{60441654-4D65-4621-B6EE-20B29F39DDEF}"/>
                  </a:ext>
                </a:extLst>
              </p:cNvPr>
              <p:cNvSpPr/>
              <p:nvPr/>
            </p:nvSpPr>
            <p:spPr>
              <a:xfrm flipV="1">
                <a:off x="3716332" y="2149616"/>
                <a:ext cx="6302185" cy="282130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miter lim="400000"/>
              </a:ln>
            </p:spPr>
            <p:txBody>
              <a:bodyPr lIns="35719" tIns="35719" rIns="35719" bIns="35719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168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6" name="pasted-image.tif" descr="pasted-image.tif">
              <a:extLst>
                <a:ext uri="{FF2B5EF4-FFF2-40B4-BE49-F238E27FC236}">
                  <a16:creationId xmlns:a16="http://schemas.microsoft.com/office/drawing/2014/main" id="{18838C6D-BD45-4EE9-9A41-34CDCF65E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82039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406C42-C07E-4163-9ACC-FB32B5C90E1A}"/>
                </a:ext>
              </a:extLst>
            </p:cNvPr>
            <p:cNvGrpSpPr/>
            <p:nvPr/>
          </p:nvGrpSpPr>
          <p:grpSpPr>
            <a:xfrm>
              <a:off x="6706296" y="1796433"/>
              <a:ext cx="386202" cy="3657600"/>
              <a:chOff x="6706296" y="1796433"/>
              <a:chExt cx="386202" cy="36576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E111563-E04D-43BC-96DB-7CE5F8876E4D}"/>
                  </a:ext>
                </a:extLst>
              </p:cNvPr>
              <p:cNvGrpSpPr/>
              <p:nvPr/>
            </p:nvGrpSpPr>
            <p:grpSpPr>
              <a:xfrm>
                <a:off x="6853677" y="1796433"/>
                <a:ext cx="91440" cy="3657600"/>
                <a:chOff x="8293100" y="2546350"/>
                <a:chExt cx="127000" cy="3429000"/>
              </a:xfrm>
              <a:solidFill>
                <a:schemeClr val="tx1"/>
              </a:solidFill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7678368-994A-4D09-B9B2-2940825D3329}"/>
                    </a:ext>
                  </a:extLst>
                </p:cNvPr>
                <p:cNvSpPr/>
                <p:nvPr/>
              </p:nvSpPr>
              <p:spPr>
                <a:xfrm>
                  <a:off x="8293100" y="2546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27EF02D-05DA-4FFC-AE9C-9EF92A6FACF0}"/>
                    </a:ext>
                  </a:extLst>
                </p:cNvPr>
                <p:cNvSpPr/>
                <p:nvPr/>
              </p:nvSpPr>
              <p:spPr>
                <a:xfrm>
                  <a:off x="8293100" y="2673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2A764CA-54F9-4FA9-8A8C-F0EBE30D29E2}"/>
                    </a:ext>
                  </a:extLst>
                </p:cNvPr>
                <p:cNvSpPr/>
                <p:nvPr/>
              </p:nvSpPr>
              <p:spPr>
                <a:xfrm>
                  <a:off x="8293100" y="2800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105436B-E068-4EC7-9AFE-687819977C67}"/>
                    </a:ext>
                  </a:extLst>
                </p:cNvPr>
                <p:cNvSpPr/>
                <p:nvPr/>
              </p:nvSpPr>
              <p:spPr>
                <a:xfrm>
                  <a:off x="8293100" y="2927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B06B5A7-CE98-4558-8E34-5C45A3A1B8EE}"/>
                    </a:ext>
                  </a:extLst>
                </p:cNvPr>
                <p:cNvSpPr/>
                <p:nvPr/>
              </p:nvSpPr>
              <p:spPr>
                <a:xfrm>
                  <a:off x="8293100" y="305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9394235-609F-463C-9CF5-A3DB879AE149}"/>
                    </a:ext>
                  </a:extLst>
                </p:cNvPr>
                <p:cNvSpPr/>
                <p:nvPr/>
              </p:nvSpPr>
              <p:spPr>
                <a:xfrm>
                  <a:off x="8293100" y="318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DFD702D-6163-4A92-8B03-96CB48B21DDD}"/>
                    </a:ext>
                  </a:extLst>
                </p:cNvPr>
                <p:cNvGrpSpPr/>
                <p:nvPr/>
              </p:nvGrpSpPr>
              <p:grpSpPr>
                <a:xfrm>
                  <a:off x="8293100" y="33083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B4FF769-07B4-4CE1-8750-D97A8900EF29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CD82D04-F287-4493-A289-B0D06EEF6E9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63037B29-A41F-4FB5-83AE-C48061FA1D38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F6A7CDA-65BF-4528-9C1A-C1B4A6AD11B0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684D628F-A0EF-43FC-B6A0-A8253DC2CA4D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D02D1903-6077-43D7-9552-385687E7AC3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FD86EFC1-C3A3-4A6E-85E7-72F7C60A7071}"/>
                    </a:ext>
                  </a:extLst>
                </p:cNvPr>
                <p:cNvGrpSpPr/>
                <p:nvPr/>
              </p:nvGrpSpPr>
              <p:grpSpPr>
                <a:xfrm>
                  <a:off x="8293100" y="4451350"/>
                  <a:ext cx="127000" cy="1143000"/>
                  <a:chOff x="8445500" y="3079750"/>
                  <a:chExt cx="127000" cy="1143000"/>
                </a:xfrm>
                <a:grpFill/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949EB461-3F12-4DE6-9616-0F206A7F94B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5654775B-EE03-4FD7-93BF-FF208415970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88CA53C-C7EF-4E27-9092-6523A2F13908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903F2CC-33F0-44C8-A7C6-0402F0362545}"/>
                      </a:ext>
                    </a:extLst>
                  </p:cNvPr>
                  <p:cNvGrpSpPr/>
                  <p:nvPr/>
                </p:nvGrpSpPr>
                <p:grpSpPr>
                  <a:xfrm>
                    <a:off x="8445500" y="3460750"/>
                    <a:ext cx="127000" cy="762000"/>
                    <a:chOff x="8445500" y="2698750"/>
                    <a:chExt cx="127000" cy="762000"/>
                  </a:xfrm>
                  <a:grpFill/>
                </p:grpSpPr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A0F21D22-A9C8-41D2-B8CA-0018E3A5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698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F60BFD3D-59B1-4910-98C5-4A7E53FCE8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825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9A1D30B9-69C7-4ADE-8858-913B2A83A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2952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A4AAE0FC-6C71-40B1-AE69-DF447BB4B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079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11161173-838F-4E0B-BC2B-94E4751FB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206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1501D0AE-DC5A-46B4-86B2-CD94A910AC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5500" y="3333750"/>
                      <a:ext cx="127000" cy="127000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4FFADAD-3EE4-4773-B9D0-AA71EC5782EE}"/>
                    </a:ext>
                  </a:extLst>
                </p:cNvPr>
                <p:cNvSpPr/>
                <p:nvPr/>
              </p:nvSpPr>
              <p:spPr>
                <a:xfrm>
                  <a:off x="8293100" y="5594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193AA61-E5BA-4DF5-9F6C-06F4AFDCECC9}"/>
                    </a:ext>
                  </a:extLst>
                </p:cNvPr>
                <p:cNvSpPr/>
                <p:nvPr/>
              </p:nvSpPr>
              <p:spPr>
                <a:xfrm>
                  <a:off x="8293100" y="5721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6BD4EFA-CD85-42E5-B557-224A08048F22}"/>
                    </a:ext>
                  </a:extLst>
                </p:cNvPr>
                <p:cNvSpPr/>
                <p:nvPr/>
              </p:nvSpPr>
              <p:spPr>
                <a:xfrm>
                  <a:off x="8293100" y="58483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B2CBEA-8FD2-42B3-8052-C4EFE24174A7}"/>
                  </a:ext>
                </a:extLst>
              </p:cNvPr>
              <p:cNvSpPr/>
              <p:nvPr/>
            </p:nvSpPr>
            <p:spPr>
              <a:xfrm>
                <a:off x="6706296" y="2045400"/>
                <a:ext cx="386202" cy="316655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8" name="pasted-image.tif" descr="pasted-image.tif">
              <a:extLst>
                <a:ext uri="{FF2B5EF4-FFF2-40B4-BE49-F238E27FC236}">
                  <a16:creationId xmlns:a16="http://schemas.microsoft.com/office/drawing/2014/main" id="{25451EF0-CAAD-4B4E-96F3-44531AFF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 flipV="1">
              <a:off x="8465371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0B4E097-17DD-439A-9CB4-151CF8CB13D0}"/>
              </a:ext>
            </a:extLst>
          </p:cNvPr>
          <p:cNvGrpSpPr>
            <a:grpSpLocks noChangeAspect="1"/>
          </p:cNvGrpSpPr>
          <p:nvPr/>
        </p:nvGrpSpPr>
        <p:grpSpPr>
          <a:xfrm>
            <a:off x="277854" y="4074386"/>
            <a:ext cx="6311247" cy="2421402"/>
            <a:chOff x="1310615" y="1787288"/>
            <a:chExt cx="9570771" cy="3671966"/>
          </a:xfrm>
        </p:grpSpPr>
        <p:sp>
          <p:nvSpPr>
            <p:cNvPr id="65" name="Line">
              <a:extLst>
                <a:ext uri="{FF2B5EF4-FFF2-40B4-BE49-F238E27FC236}">
                  <a16:creationId xmlns:a16="http://schemas.microsoft.com/office/drawing/2014/main" id="{428F841C-E93D-4082-813B-D80702D47C7F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388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Line">
              <a:extLst>
                <a:ext uri="{FF2B5EF4-FFF2-40B4-BE49-F238E27FC236}">
                  <a16:creationId xmlns:a16="http://schemas.microsoft.com/office/drawing/2014/main" id="{6A380FDB-8A24-4042-9334-894F4D4155B9}"/>
                </a:ext>
              </a:extLst>
            </p:cNvPr>
            <p:cNvSpPr/>
            <p:nvPr/>
          </p:nvSpPr>
          <p:spPr>
            <a:xfrm flipH="1" flipV="1">
              <a:off x="6132337" y="2521459"/>
              <a:ext cx="3084237" cy="2750716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Line">
              <a:extLst>
                <a:ext uri="{FF2B5EF4-FFF2-40B4-BE49-F238E27FC236}">
                  <a16:creationId xmlns:a16="http://schemas.microsoft.com/office/drawing/2014/main" id="{DA658B86-678B-4EB7-80FF-4D9F63FEA19A}"/>
                </a:ext>
              </a:extLst>
            </p:cNvPr>
            <p:cNvSpPr/>
            <p:nvPr/>
          </p:nvSpPr>
          <p:spPr>
            <a:xfrm flipH="1" flipV="1">
              <a:off x="6132340" y="2951108"/>
              <a:ext cx="3084234" cy="2321067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Line">
              <a:extLst>
                <a:ext uri="{FF2B5EF4-FFF2-40B4-BE49-F238E27FC236}">
                  <a16:creationId xmlns:a16="http://schemas.microsoft.com/office/drawing/2014/main" id="{21A6485F-D683-48DB-AA50-3EEF2B906200}"/>
                </a:ext>
              </a:extLst>
            </p:cNvPr>
            <p:cNvSpPr/>
            <p:nvPr/>
          </p:nvSpPr>
          <p:spPr>
            <a:xfrm flipH="1" flipV="1">
              <a:off x="6132346" y="3344658"/>
              <a:ext cx="3084228" cy="1927520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Line">
              <a:extLst>
                <a:ext uri="{FF2B5EF4-FFF2-40B4-BE49-F238E27FC236}">
                  <a16:creationId xmlns:a16="http://schemas.microsoft.com/office/drawing/2014/main" id="{C5BBAB88-A711-4144-A0E3-AF64B6C8C6E4}"/>
                </a:ext>
              </a:extLst>
            </p:cNvPr>
            <p:cNvSpPr/>
            <p:nvPr/>
          </p:nvSpPr>
          <p:spPr>
            <a:xfrm flipH="1" flipV="1">
              <a:off x="6132343" y="4107909"/>
              <a:ext cx="3084231" cy="11679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Line">
              <a:extLst>
                <a:ext uri="{FF2B5EF4-FFF2-40B4-BE49-F238E27FC236}">
                  <a16:creationId xmlns:a16="http://schemas.microsoft.com/office/drawing/2014/main" id="{87F02C2E-21D8-400D-BCEF-63BE99B4E5C9}"/>
                </a:ext>
              </a:extLst>
            </p:cNvPr>
            <p:cNvSpPr/>
            <p:nvPr/>
          </p:nvSpPr>
          <p:spPr>
            <a:xfrm flipH="1" flipV="1">
              <a:off x="6132345" y="4463863"/>
              <a:ext cx="3084229" cy="799869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B2D5543D-1798-4C34-BDD0-714242114DFC}"/>
                </a:ext>
              </a:extLst>
            </p:cNvPr>
            <p:cNvSpPr/>
            <p:nvPr/>
          </p:nvSpPr>
          <p:spPr>
            <a:xfrm flipH="1" flipV="1">
              <a:off x="6096000" y="4801252"/>
              <a:ext cx="3120574" cy="462481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5A96AB7E-0B80-413A-A8DE-E299F6A86460}"/>
                </a:ext>
              </a:extLst>
            </p:cNvPr>
            <p:cNvSpPr/>
            <p:nvPr/>
          </p:nvSpPr>
          <p:spPr>
            <a:xfrm flipH="1">
              <a:off x="6132337" y="2160199"/>
              <a:ext cx="3151744" cy="41890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Line">
              <a:extLst>
                <a:ext uri="{FF2B5EF4-FFF2-40B4-BE49-F238E27FC236}">
                  <a16:creationId xmlns:a16="http://schemas.microsoft.com/office/drawing/2014/main" id="{7086A30B-D5A1-475B-911C-82AB05F65419}"/>
                </a:ext>
              </a:extLst>
            </p:cNvPr>
            <p:cNvSpPr/>
            <p:nvPr/>
          </p:nvSpPr>
          <p:spPr>
            <a:xfrm flipH="1">
              <a:off x="6173691" y="2166228"/>
              <a:ext cx="3110390" cy="821976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Line">
              <a:extLst>
                <a:ext uri="{FF2B5EF4-FFF2-40B4-BE49-F238E27FC236}">
                  <a16:creationId xmlns:a16="http://schemas.microsoft.com/office/drawing/2014/main" id="{BD11FAE1-2B2D-4E50-9C40-A7CA589678DC}"/>
                </a:ext>
              </a:extLst>
            </p:cNvPr>
            <p:cNvSpPr/>
            <p:nvPr/>
          </p:nvSpPr>
          <p:spPr>
            <a:xfrm flipH="1">
              <a:off x="6146079" y="2151763"/>
              <a:ext cx="3138003" cy="194639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Line">
              <a:extLst>
                <a:ext uri="{FF2B5EF4-FFF2-40B4-BE49-F238E27FC236}">
                  <a16:creationId xmlns:a16="http://schemas.microsoft.com/office/drawing/2014/main" id="{3504D44B-D423-42E3-9FD9-A5CD3CDA9105}"/>
                </a:ext>
              </a:extLst>
            </p:cNvPr>
            <p:cNvSpPr/>
            <p:nvPr/>
          </p:nvSpPr>
          <p:spPr>
            <a:xfrm flipH="1">
              <a:off x="6132334" y="2168635"/>
              <a:ext cx="3151748" cy="2428187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Line">
              <a:extLst>
                <a:ext uri="{FF2B5EF4-FFF2-40B4-BE49-F238E27FC236}">
                  <a16:creationId xmlns:a16="http://schemas.microsoft.com/office/drawing/2014/main" id="{B9476D1E-BB12-4CD5-AD5C-B5D57CCB0DCB}"/>
                </a:ext>
              </a:extLst>
            </p:cNvPr>
            <p:cNvSpPr/>
            <p:nvPr/>
          </p:nvSpPr>
          <p:spPr>
            <a:xfrm flipH="1">
              <a:off x="6095998" y="2168634"/>
              <a:ext cx="3188084" cy="2826835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Line">
              <a:extLst>
                <a:ext uri="{FF2B5EF4-FFF2-40B4-BE49-F238E27FC236}">
                  <a16:creationId xmlns:a16="http://schemas.microsoft.com/office/drawing/2014/main" id="{5E95A46C-FDEC-4370-82D4-762A9BAF4A95}"/>
                </a:ext>
              </a:extLst>
            </p:cNvPr>
            <p:cNvSpPr/>
            <p:nvPr/>
          </p:nvSpPr>
          <p:spPr>
            <a:xfrm>
              <a:off x="2944910" y="4979354"/>
              <a:ext cx="3228783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Line">
              <a:extLst>
                <a:ext uri="{FF2B5EF4-FFF2-40B4-BE49-F238E27FC236}">
                  <a16:creationId xmlns:a16="http://schemas.microsoft.com/office/drawing/2014/main" id="{A78A408B-D413-4914-B4CE-764D0D51F7D0}"/>
                </a:ext>
              </a:extLst>
            </p:cNvPr>
            <p:cNvSpPr/>
            <p:nvPr/>
          </p:nvSpPr>
          <p:spPr>
            <a:xfrm>
              <a:off x="3012416" y="1867380"/>
              <a:ext cx="3161277" cy="311197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Line">
              <a:extLst>
                <a:ext uri="{FF2B5EF4-FFF2-40B4-BE49-F238E27FC236}">
                  <a16:creationId xmlns:a16="http://schemas.microsoft.com/office/drawing/2014/main" id="{D22CABD4-6975-4BA2-91C9-C8FF2FA871E1}"/>
                </a:ext>
              </a:extLst>
            </p:cNvPr>
            <p:cNvSpPr/>
            <p:nvPr/>
          </p:nvSpPr>
          <p:spPr>
            <a:xfrm>
              <a:off x="3012416" y="1867378"/>
              <a:ext cx="3161277" cy="2705575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Line">
              <a:extLst>
                <a:ext uri="{FF2B5EF4-FFF2-40B4-BE49-F238E27FC236}">
                  <a16:creationId xmlns:a16="http://schemas.microsoft.com/office/drawing/2014/main" id="{E4CAAC91-228F-4337-8C48-2A0E8F93185A}"/>
                </a:ext>
              </a:extLst>
            </p:cNvPr>
            <p:cNvSpPr/>
            <p:nvPr/>
          </p:nvSpPr>
          <p:spPr>
            <a:xfrm>
              <a:off x="3012416" y="1867377"/>
              <a:ext cx="3161277" cy="233517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Line">
              <a:extLst>
                <a:ext uri="{FF2B5EF4-FFF2-40B4-BE49-F238E27FC236}">
                  <a16:creationId xmlns:a16="http://schemas.microsoft.com/office/drawing/2014/main" id="{B10E370F-8DB2-4815-8D4C-96BFF7E21BF5}"/>
                </a:ext>
              </a:extLst>
            </p:cNvPr>
            <p:cNvSpPr/>
            <p:nvPr/>
          </p:nvSpPr>
          <p:spPr>
            <a:xfrm>
              <a:off x="3012416" y="1867375"/>
              <a:ext cx="6271665" cy="3460331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Line">
              <a:extLst>
                <a:ext uri="{FF2B5EF4-FFF2-40B4-BE49-F238E27FC236}">
                  <a16:creationId xmlns:a16="http://schemas.microsoft.com/office/drawing/2014/main" id="{B3140AA3-109D-4E1B-AE55-AB777019412E}"/>
                </a:ext>
              </a:extLst>
            </p:cNvPr>
            <p:cNvSpPr/>
            <p:nvPr/>
          </p:nvSpPr>
          <p:spPr>
            <a:xfrm>
              <a:off x="3012416" y="1863712"/>
              <a:ext cx="3161277" cy="1503132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Line">
              <a:extLst>
                <a:ext uri="{FF2B5EF4-FFF2-40B4-BE49-F238E27FC236}">
                  <a16:creationId xmlns:a16="http://schemas.microsoft.com/office/drawing/2014/main" id="{35DA2CE9-402D-4597-AA4F-29C7151991AD}"/>
                </a:ext>
              </a:extLst>
            </p:cNvPr>
            <p:cNvSpPr/>
            <p:nvPr/>
          </p:nvSpPr>
          <p:spPr>
            <a:xfrm>
              <a:off x="3012416" y="1875820"/>
              <a:ext cx="3161277" cy="1084624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Line">
              <a:extLst>
                <a:ext uri="{FF2B5EF4-FFF2-40B4-BE49-F238E27FC236}">
                  <a16:creationId xmlns:a16="http://schemas.microsoft.com/office/drawing/2014/main" id="{C2333BCC-ED2A-4E12-B776-AD9C8E6D1331}"/>
                </a:ext>
              </a:extLst>
            </p:cNvPr>
            <p:cNvSpPr/>
            <p:nvPr/>
          </p:nvSpPr>
          <p:spPr>
            <a:xfrm>
              <a:off x="3012416" y="1875819"/>
              <a:ext cx="3161277" cy="669588"/>
            </a:xfrm>
            <a:prstGeom prst="line">
              <a:avLst/>
            </a:prstGeom>
            <a:ln w="38100">
              <a:solidFill>
                <a:schemeClr val="accent6">
                  <a:lumMod val="75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Line">
              <a:extLst>
                <a:ext uri="{FF2B5EF4-FFF2-40B4-BE49-F238E27FC236}">
                  <a16:creationId xmlns:a16="http://schemas.microsoft.com/office/drawing/2014/main" id="{007F71BC-1ADC-4E4F-BA17-D3369B350314}"/>
                </a:ext>
              </a:extLst>
            </p:cNvPr>
            <p:cNvSpPr/>
            <p:nvPr/>
          </p:nvSpPr>
          <p:spPr>
            <a:xfrm flipV="1">
              <a:off x="2944910" y="4569593"/>
              <a:ext cx="3228783" cy="40976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Line">
              <a:extLst>
                <a:ext uri="{FF2B5EF4-FFF2-40B4-BE49-F238E27FC236}">
                  <a16:creationId xmlns:a16="http://schemas.microsoft.com/office/drawing/2014/main" id="{690E8F14-EEB3-40FE-84BC-36037C2C2B4B}"/>
                </a:ext>
              </a:extLst>
            </p:cNvPr>
            <p:cNvSpPr/>
            <p:nvPr/>
          </p:nvSpPr>
          <p:spPr>
            <a:xfrm flipV="1">
              <a:off x="2944910" y="4072344"/>
              <a:ext cx="3187425" cy="900981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Line">
              <a:extLst>
                <a:ext uri="{FF2B5EF4-FFF2-40B4-BE49-F238E27FC236}">
                  <a16:creationId xmlns:a16="http://schemas.microsoft.com/office/drawing/2014/main" id="{FB9A021B-67EE-4621-88FC-AC57427286FD}"/>
                </a:ext>
              </a:extLst>
            </p:cNvPr>
            <p:cNvSpPr/>
            <p:nvPr/>
          </p:nvSpPr>
          <p:spPr>
            <a:xfrm flipV="1">
              <a:off x="2944909" y="2193213"/>
              <a:ext cx="6352906" cy="2787107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Line">
              <a:extLst>
                <a:ext uri="{FF2B5EF4-FFF2-40B4-BE49-F238E27FC236}">
                  <a16:creationId xmlns:a16="http://schemas.microsoft.com/office/drawing/2014/main" id="{D2023319-3DFA-47E3-810B-2B8047EC9AF7}"/>
                </a:ext>
              </a:extLst>
            </p:cNvPr>
            <p:cNvSpPr/>
            <p:nvPr/>
          </p:nvSpPr>
          <p:spPr>
            <a:xfrm flipV="1">
              <a:off x="2944908" y="2971016"/>
              <a:ext cx="3228784" cy="201677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">
              <a:extLst>
                <a:ext uri="{FF2B5EF4-FFF2-40B4-BE49-F238E27FC236}">
                  <a16:creationId xmlns:a16="http://schemas.microsoft.com/office/drawing/2014/main" id="{D4D31CC6-AEC0-464D-8876-B89329CD6C56}"/>
                </a:ext>
              </a:extLst>
            </p:cNvPr>
            <p:cNvSpPr/>
            <p:nvPr/>
          </p:nvSpPr>
          <p:spPr>
            <a:xfrm flipV="1">
              <a:off x="2944908" y="2537024"/>
              <a:ext cx="3228784" cy="2433894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">
              <a:extLst>
                <a:ext uri="{FF2B5EF4-FFF2-40B4-BE49-F238E27FC236}">
                  <a16:creationId xmlns:a16="http://schemas.microsoft.com/office/drawing/2014/main" id="{AA580964-348D-43DF-8B5C-5768A9C1B011}"/>
                </a:ext>
              </a:extLst>
            </p:cNvPr>
            <p:cNvSpPr/>
            <p:nvPr/>
          </p:nvSpPr>
          <p:spPr>
            <a:xfrm flipV="1">
              <a:off x="2944908" y="2149616"/>
              <a:ext cx="3228784" cy="2821302"/>
            </a:xfrm>
            <a:prstGeom prst="line">
              <a:avLst/>
            </a:prstGeom>
            <a:ln w="38100">
              <a:solidFill>
                <a:schemeClr val="accent2">
                  <a:lumMod val="50000"/>
                  <a:alpha val="20000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168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1" name="pasted-image.tif" descr="pasted-image.tif">
              <a:extLst>
                <a:ext uri="{FF2B5EF4-FFF2-40B4-BE49-F238E27FC236}">
                  <a16:creationId xmlns:a16="http://schemas.microsoft.com/office/drawing/2014/main" id="{8A2E86C8-C204-4778-A500-D1A5799C9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10615" y="179910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9C68732-1661-4EE3-8FAB-F109CD9A0835}"/>
                </a:ext>
              </a:extLst>
            </p:cNvPr>
            <p:cNvGrpSpPr/>
            <p:nvPr/>
          </p:nvGrpSpPr>
          <p:grpSpPr>
            <a:xfrm>
              <a:off x="6082253" y="1796433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93858A6-325E-4E51-8E53-34497265FB20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5F0DC2F-B9EB-42A6-B3B0-5BAD8BA76EB5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D819ACD-59B3-4039-A133-FB628A3E565C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EB3C953-C849-48BB-B96C-448A7EA24B0F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DB71BFE-9841-4E52-BC7E-B658E4484226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EDDD544-D7A4-4190-A38C-F739DB01DB9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3D778DE3-E853-40F9-8D7D-CE0DD0C49C05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E9B10231-B681-4938-91EC-5D5F7F03B0F3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A766B5B6-3412-4EBE-89B8-402E7517B8DE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5B79987-24E8-4391-A3B7-B18E8282E993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CE5072E4-2A49-4BB8-96F6-417B372F80F7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8227A7D5-0858-40C4-9F0D-38E0F25AC12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115D9DE-3CD9-4920-BF04-00C2A7EBD601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C5A88EF4-CB5E-495E-BA5C-D209294B97FD}"/>
                  </a:ext>
                </a:extLst>
              </p:cNvPr>
              <p:cNvGrpSpPr/>
              <p:nvPr/>
            </p:nvGrpSpPr>
            <p:grpSpPr>
              <a:xfrm>
                <a:off x="8293100" y="4451350"/>
                <a:ext cx="127000" cy="1143000"/>
                <a:chOff x="8445500" y="3079750"/>
                <a:chExt cx="127000" cy="1143000"/>
              </a:xfrm>
              <a:grpFill/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85A0F10-BB70-41C3-B62E-CEBB5AFB29B9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4D11B613-B71A-4D64-935D-01926F539D6E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7FACEF5-103A-4A9F-97B5-32E4E541C950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9CBAF6E8-519D-4D19-898A-9CC4A03E93DC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F706A527-CAD1-4EEC-93E7-A2437213B70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5E9A5A2C-8234-418D-AFFD-A475090787EF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3D49BB5D-8B40-4EAA-B723-19A5E6FC506B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8AD83524-8449-4FD6-892B-013781BB341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27A9106E-1FCD-48D7-BD81-4F273FB3663C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9EE79EF3-261D-40B5-A944-C3F79D3A8957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2FD3E20-1D02-4283-A5F6-B21C42A21ADF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77485AFE-D1F8-49E2-95F1-BF1A38660E4A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0635EA4-B554-4463-BA2F-1B01CC808221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93" name="pasted-image.tif" descr="pasted-image.tif">
              <a:extLst>
                <a:ext uri="{FF2B5EF4-FFF2-40B4-BE49-F238E27FC236}">
                  <a16:creationId xmlns:a16="http://schemas.microsoft.com/office/drawing/2014/main" id="{1C22BB88-94B7-4902-8E7F-F500281A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 flipV="1">
              <a:off x="7693947" y="1803321"/>
              <a:ext cx="3187439" cy="3655933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A81D610-2A1F-432D-AD64-563C795C9DD1}"/>
                </a:ext>
              </a:extLst>
            </p:cNvPr>
            <p:cNvGrpSpPr/>
            <p:nvPr/>
          </p:nvGrpSpPr>
          <p:grpSpPr>
            <a:xfrm>
              <a:off x="6082251" y="1787288"/>
              <a:ext cx="91440" cy="3657600"/>
              <a:chOff x="8293100" y="2546350"/>
              <a:chExt cx="127000" cy="3429000"/>
            </a:xfrm>
            <a:solidFill>
              <a:schemeClr val="tx1"/>
            </a:solidFill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CFB8F01-32FD-4519-BBD3-B9104BDEDA1B}"/>
                  </a:ext>
                </a:extLst>
              </p:cNvPr>
              <p:cNvSpPr/>
              <p:nvPr/>
            </p:nvSpPr>
            <p:spPr>
              <a:xfrm>
                <a:off x="8293100" y="2546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5761B002-2FF6-49CC-AE4E-EA5C343F76DB}"/>
                  </a:ext>
                </a:extLst>
              </p:cNvPr>
              <p:cNvSpPr/>
              <p:nvPr/>
            </p:nvSpPr>
            <p:spPr>
              <a:xfrm>
                <a:off x="8293100" y="2673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AA4E7D2-6CA5-4F9B-AF1A-EEBE6886C188}"/>
                  </a:ext>
                </a:extLst>
              </p:cNvPr>
              <p:cNvSpPr/>
              <p:nvPr/>
            </p:nvSpPr>
            <p:spPr>
              <a:xfrm>
                <a:off x="8293100" y="2800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A94B99F-B3D4-4F55-BCEC-C042CA2BAFB7}"/>
                  </a:ext>
                </a:extLst>
              </p:cNvPr>
              <p:cNvSpPr/>
              <p:nvPr/>
            </p:nvSpPr>
            <p:spPr>
              <a:xfrm>
                <a:off x="8293100" y="2927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98C28C2-BE77-4285-9C82-0C54542CE62D}"/>
                  </a:ext>
                </a:extLst>
              </p:cNvPr>
              <p:cNvSpPr/>
              <p:nvPr/>
            </p:nvSpPr>
            <p:spPr>
              <a:xfrm>
                <a:off x="8293100" y="305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FAA2E65-9343-49C1-8BD1-EEC8953A6EFF}"/>
                  </a:ext>
                </a:extLst>
              </p:cNvPr>
              <p:cNvSpPr/>
              <p:nvPr/>
            </p:nvSpPr>
            <p:spPr>
              <a:xfrm>
                <a:off x="8293100" y="318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426443BE-239B-4ADC-B760-82D4F9529231}"/>
                  </a:ext>
                </a:extLst>
              </p:cNvPr>
              <p:cNvGrpSpPr/>
              <p:nvPr/>
            </p:nvGrpSpPr>
            <p:grpSpPr>
              <a:xfrm>
                <a:off x="8293100" y="3308350"/>
                <a:ext cx="127000" cy="762000"/>
                <a:chOff x="8445500" y="2698750"/>
                <a:chExt cx="127000" cy="762000"/>
              </a:xfrm>
              <a:grpFill/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758C9A4F-82A5-4C67-8235-5AFE438A489A}"/>
                    </a:ext>
                  </a:extLst>
                </p:cNvPr>
                <p:cNvSpPr/>
                <p:nvPr/>
              </p:nvSpPr>
              <p:spPr>
                <a:xfrm>
                  <a:off x="8445500" y="2698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568CC483-3C50-455D-823D-E424C357542B}"/>
                    </a:ext>
                  </a:extLst>
                </p:cNvPr>
                <p:cNvSpPr/>
                <p:nvPr/>
              </p:nvSpPr>
              <p:spPr>
                <a:xfrm>
                  <a:off x="8445500" y="2825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E6F491B-1A68-4279-9E8C-723CD8652940}"/>
                    </a:ext>
                  </a:extLst>
                </p:cNvPr>
                <p:cNvSpPr/>
                <p:nvPr/>
              </p:nvSpPr>
              <p:spPr>
                <a:xfrm>
                  <a:off x="8445500" y="2952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C9155071-26C9-439D-A9EE-193142584BC8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A70D141A-B6A2-4ED2-A470-B7DBE62F0CA0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F4B686D-BDEB-44D8-A692-9AD02CF786AA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EDB48FA8-5CA5-4C07-83D7-4F545A8941B1}"/>
                  </a:ext>
                </a:extLst>
              </p:cNvPr>
              <p:cNvGrpSpPr/>
              <p:nvPr/>
            </p:nvGrpSpPr>
            <p:grpSpPr>
              <a:xfrm>
                <a:off x="8293100" y="4070351"/>
                <a:ext cx="127000" cy="1523999"/>
                <a:chOff x="8445500" y="2698751"/>
                <a:chExt cx="127000" cy="1523999"/>
              </a:xfrm>
              <a:grpFill/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AAFCFA11-E916-4314-B2B3-28327E2AAABC}"/>
                    </a:ext>
                  </a:extLst>
                </p:cNvPr>
                <p:cNvSpPr/>
                <p:nvPr/>
              </p:nvSpPr>
              <p:spPr>
                <a:xfrm>
                  <a:off x="8445500" y="2698751"/>
                  <a:ext cx="127000" cy="9626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B2B7940-E4B7-479E-9305-AEA979A1F4A1}"/>
                    </a:ext>
                  </a:extLst>
                </p:cNvPr>
                <p:cNvSpPr/>
                <p:nvPr/>
              </p:nvSpPr>
              <p:spPr>
                <a:xfrm>
                  <a:off x="8445500" y="2968888"/>
                  <a:ext cx="127000" cy="1108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2C4E9C15-6433-4A10-A40F-0EA3F1804B04}"/>
                    </a:ext>
                  </a:extLst>
                </p:cNvPr>
                <p:cNvSpPr/>
                <p:nvPr/>
              </p:nvSpPr>
              <p:spPr>
                <a:xfrm>
                  <a:off x="8445500" y="3079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422B314-60AB-437D-8765-E6141DCD7372}"/>
                    </a:ext>
                  </a:extLst>
                </p:cNvPr>
                <p:cNvSpPr/>
                <p:nvPr/>
              </p:nvSpPr>
              <p:spPr>
                <a:xfrm>
                  <a:off x="8445500" y="3206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EE3EF5B6-2A67-48FE-B1C5-833EC0C7E934}"/>
                    </a:ext>
                  </a:extLst>
                </p:cNvPr>
                <p:cNvSpPr/>
                <p:nvPr/>
              </p:nvSpPr>
              <p:spPr>
                <a:xfrm>
                  <a:off x="8445500" y="3333750"/>
                  <a:ext cx="127000" cy="1270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081C51BC-300A-4FB2-AA53-B687C4F923DF}"/>
                    </a:ext>
                  </a:extLst>
                </p:cNvPr>
                <p:cNvGrpSpPr/>
                <p:nvPr/>
              </p:nvGrpSpPr>
              <p:grpSpPr>
                <a:xfrm>
                  <a:off x="8445500" y="3460750"/>
                  <a:ext cx="127000" cy="762000"/>
                  <a:chOff x="8445500" y="2698750"/>
                  <a:chExt cx="127000" cy="762000"/>
                </a:xfrm>
                <a:grpFill/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6AABFDC-449F-4945-9E26-C7CD3BCD6C5C}"/>
                      </a:ext>
                    </a:extLst>
                  </p:cNvPr>
                  <p:cNvSpPr/>
                  <p:nvPr/>
                </p:nvSpPr>
                <p:spPr>
                  <a:xfrm>
                    <a:off x="8445500" y="2698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2E1817AA-1838-4459-9451-9437C56EB3E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825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D3EAF593-5EB3-4B03-B9FB-6E59AB7AB077}"/>
                      </a:ext>
                    </a:extLst>
                  </p:cNvPr>
                  <p:cNvSpPr/>
                  <p:nvPr/>
                </p:nvSpPr>
                <p:spPr>
                  <a:xfrm>
                    <a:off x="8445500" y="2952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D3D92B5A-CEFA-4492-9B24-B65E9C3F2F62}"/>
                      </a:ext>
                    </a:extLst>
                  </p:cNvPr>
                  <p:cNvSpPr/>
                  <p:nvPr/>
                </p:nvSpPr>
                <p:spPr>
                  <a:xfrm>
                    <a:off x="8445500" y="3079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8FAEB5AF-9CEF-4F5E-80F5-5BB69FCF93E3}"/>
                      </a:ext>
                    </a:extLst>
                  </p:cNvPr>
                  <p:cNvSpPr/>
                  <p:nvPr/>
                </p:nvSpPr>
                <p:spPr>
                  <a:xfrm>
                    <a:off x="8445500" y="3206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1CE37E94-162E-49F0-A8D1-96DF2B3AC2B4}"/>
                      </a:ext>
                    </a:extLst>
                  </p:cNvPr>
                  <p:cNvSpPr/>
                  <p:nvPr/>
                </p:nvSpPr>
                <p:spPr>
                  <a:xfrm>
                    <a:off x="8445500" y="3333750"/>
                    <a:ext cx="127000" cy="127000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67F90F4-00F9-4188-9A0C-ECBCD3033575}"/>
                  </a:ext>
                </a:extLst>
              </p:cNvPr>
              <p:cNvSpPr/>
              <p:nvPr/>
            </p:nvSpPr>
            <p:spPr>
              <a:xfrm>
                <a:off x="8293100" y="5594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188D373-ED88-457B-A907-26D5562ACE8E}"/>
                  </a:ext>
                </a:extLst>
              </p:cNvPr>
              <p:cNvSpPr/>
              <p:nvPr/>
            </p:nvSpPr>
            <p:spPr>
              <a:xfrm>
                <a:off x="8293100" y="5721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E0E0825-7A1B-44B4-8E08-3A73EA4CD1B5}"/>
                  </a:ext>
                </a:extLst>
              </p:cNvPr>
              <p:cNvSpPr/>
              <p:nvPr/>
            </p:nvSpPr>
            <p:spPr>
              <a:xfrm>
                <a:off x="8293100" y="5848350"/>
                <a:ext cx="127000" cy="127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1" name="circle of confusion">
            <a:extLst>
              <a:ext uri="{FF2B5EF4-FFF2-40B4-BE49-F238E27FC236}">
                <a16:creationId xmlns:a16="http://schemas.microsoft.com/office/drawing/2014/main" id="{9CB3E553-0D10-4E50-A780-8248560ACFA4}"/>
              </a:ext>
            </a:extLst>
          </p:cNvPr>
          <p:cNvSpPr txBox="1"/>
          <p:nvPr/>
        </p:nvSpPr>
        <p:spPr>
          <a:xfrm>
            <a:off x="6710781" y="2458532"/>
            <a:ext cx="5330252" cy="265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can derive properties and descriptions that hold for both camera models if: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We use only central rays.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We assume the lens camera is in focus.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assume that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focus distance of the lens camera is equal to the focal length of the pinhole camera.</a:t>
            </a:r>
            <a:endParaRPr kumimoji="0" sz="24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77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Camera Representation</a:t>
            </a:r>
          </a:p>
        </p:txBody>
      </p:sp>
      <p:pic>
        <p:nvPicPr>
          <p:cNvPr id="19458" name="Picture 2" descr="Image result for structure from motion visual sf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59" y="1157923"/>
            <a:ext cx="8888062" cy="544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osceles Triangle 2"/>
          <p:cNvSpPr/>
          <p:nvPr/>
        </p:nvSpPr>
        <p:spPr>
          <a:xfrm>
            <a:off x="314325" y="3105150"/>
            <a:ext cx="1028700" cy="10858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(Review) Homogeneous Coordinate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56565" y="1392535"/>
                <a:ext cx="11296650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dirty="0" smtClean="0">
                    <a:cs typeface="Arial" pitchFamily="34" charset="0"/>
                  </a:rPr>
                  <a:t>An </a:t>
                </a:r>
                <a:r>
                  <a:rPr lang="en-US" sz="2800" dirty="0">
                    <a:cs typeface="Arial" pitchFamily="34" charset="0"/>
                  </a:rPr>
                  <a:t>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>
                        <a:cs typeface="Arial" pitchFamily="34" charset="0"/>
                      </a:rPr>
                      <m:t>in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cs typeface="Arial" pitchFamily="34" charset="0"/>
                  </a:rPr>
                  <a:t>.</a:t>
                </a:r>
              </a:p>
              <a:p>
                <a:pPr algn="just"/>
                <a:endParaRPr lang="en-US" sz="2800" dirty="0">
                  <a:cs typeface="Arial" pitchFamily="34" charset="0"/>
                </a:endParaRPr>
              </a:p>
              <a:p>
                <a:pPr algn="just"/>
                <a:endParaRPr lang="en-US" sz="2800" dirty="0" smtClean="0">
                  <a:cs typeface="Arial" pitchFamily="34" charset="0"/>
                </a:endParaRPr>
              </a:p>
              <a:p>
                <a:pPr algn="just"/>
                <a:r>
                  <a:rPr lang="en-US" sz="2800" dirty="0" smtClean="0">
                    <a:cs typeface="Arial" pitchFamily="34" charset="0"/>
                  </a:rPr>
                  <a:t>Line equation,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𝑎𝑥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𝑏𝑦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𝑐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800" dirty="0" smtClean="0">
                    <a:cs typeface="Arial" pitchFamily="34" charset="0"/>
                  </a:rPr>
                  <a:t>,  </a:t>
                </a:r>
                <a:r>
                  <a:rPr lang="en-US" sz="2800" dirty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cs typeface="Arial" pitchFamily="34" charset="0"/>
                  </a:rPr>
                  <a:t> is represented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cs typeface="Arial" pitchFamily="34" charset="0"/>
                      </a:rPr>
                      <m:t>l</m:t>
                    </m:r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800" dirty="0" smtClean="0">
                    <a:cs typeface="Arial" pitchFamily="34" charset="0"/>
                  </a:rPr>
                  <a:t> in the homogeneous coordinate. </a:t>
                </a:r>
                <a:endParaRPr lang="en-US" sz="2800" dirty="0">
                  <a:cs typeface="Arial" pitchFamily="34" charset="0"/>
                </a:endParaRPr>
              </a:p>
              <a:p>
                <a:pPr algn="just"/>
                <a:r>
                  <a:rPr lang="en-US" sz="2800" dirty="0"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5" y="1392535"/>
                <a:ext cx="11296650" cy="3108543"/>
              </a:xfrm>
              <a:prstGeom prst="rect">
                <a:avLst/>
              </a:prstGeom>
              <a:blipFill>
                <a:blip r:embed="rId2"/>
                <a:stretch>
                  <a:fillRect l="-1133" t="-1765" r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8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Representing Points in 3D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1300" y="1079500"/>
                <a:ext cx="11727180" cy="114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An 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9500"/>
                <a:ext cx="11727180" cy="1140505"/>
              </a:xfrm>
              <a:prstGeom prst="rect">
                <a:avLst/>
              </a:prstGeom>
              <a:blipFill>
                <a:blip r:embed="rId2"/>
                <a:stretch>
                  <a:fillRect l="-83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16399" y="5140194"/>
                <a:ext cx="78824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indicate the same point of (5, 3, 2)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399" y="5140194"/>
                <a:ext cx="7882467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6550" y="3296284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p:sp>
        <p:nvSpPr>
          <p:cNvPr id="9" name="Rectangle 8"/>
          <p:cNvSpPr/>
          <p:nvPr/>
        </p:nvSpPr>
        <p:spPr>
          <a:xfrm>
            <a:off x="9031316" y="3601350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cs typeface="Arial" pitchFamily="34" charset="0"/>
              </a:rPr>
              <a:t>u</a:t>
            </a:r>
            <a:r>
              <a:rPr lang="en-US" sz="2400" b="1" u="sng" dirty="0" smtClean="0">
                <a:cs typeface="Arial" pitchFamily="34" charset="0"/>
              </a:rPr>
              <a:t>p to a scale</a:t>
            </a:r>
            <a:endParaRPr lang="en-US" sz="24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81662" y="3007473"/>
                <a:ext cx="1685636" cy="1471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662" y="3007473"/>
                <a:ext cx="1685636" cy="14719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37280" y="3007473"/>
                <a:ext cx="1854200" cy="1471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80" y="3007473"/>
                <a:ext cx="1854200" cy="14719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11897" y="3007473"/>
                <a:ext cx="4119419" cy="1471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3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897" y="3007473"/>
                <a:ext cx="4119419" cy="1471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6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Representing Plane in 3D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162050" y="1621427"/>
                <a:ext cx="40767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1621427"/>
                <a:ext cx="407670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Plane </a:t>
                </a:r>
                <a:r>
                  <a:rPr lang="en-US" sz="2400" dirty="0" smtClean="0">
                    <a:cs typeface="Arial" pitchFamily="34" charset="0"/>
                  </a:rPr>
                  <a:t>equation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>
                  <a:cs typeface="Arial" pitchFamily="34" charset="0"/>
                </a:endParaRPr>
              </a:p>
              <a:p>
                <a:r>
                  <a:rPr lang="en-US" sz="2400" dirty="0" smtClean="0">
                    <a:cs typeface="Arial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blipFill>
                <a:blip r:embed="rId4"/>
                <a:stretch>
                  <a:fillRect l="-114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877051" y="2423467"/>
            <a:ext cx="37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Plane </a:t>
            </a:r>
            <a:r>
              <a:rPr lang="en-US" sz="2400" dirty="0" smtClean="0">
                <a:cs typeface="Arial" pitchFamily="34" charset="0"/>
              </a:rPr>
              <a:t>representation in HC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897380" y="3267840"/>
                <a:ext cx="1854200" cy="1372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80" y="3267840"/>
                <a:ext cx="1854200" cy="137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751580" y="3281216"/>
                <a:ext cx="1854200" cy="1370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80" y="3281216"/>
                <a:ext cx="1854200" cy="1370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102397" y="3255609"/>
                <a:ext cx="4119419" cy="1471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4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3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397" y="3255609"/>
                <a:ext cx="4119419" cy="14719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36551" y="3759335"/>
            <a:ext cx="14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2824480" y="5477817"/>
                <a:ext cx="95345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M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M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M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indicate </a:t>
                </a:r>
                <a:r>
                  <a:rPr lang="en-US" sz="2400" dirty="0" smtClean="0">
                    <a:cs typeface="Arial" pitchFamily="34" charset="0"/>
                  </a:rPr>
                  <a:t>the same </a:t>
                </a:r>
                <a:r>
                  <a:rPr lang="en-US" sz="2400" dirty="0" smtClean="0">
                    <a:cs typeface="Arial" pitchFamily="34" charset="0"/>
                  </a:rPr>
                  <a:t>plane </a:t>
                </a:r>
                <a:r>
                  <a:rPr lang="en-US" sz="2400" dirty="0" smtClean="0">
                    <a:cs typeface="Arial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+ 3=0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0" y="5477817"/>
                <a:ext cx="9534526" cy="461665"/>
              </a:xfrm>
              <a:prstGeom prst="rect">
                <a:avLst/>
              </a:prstGeom>
              <a:blipFill>
                <a:blip r:embed="rId8"/>
                <a:stretch>
                  <a:fillRect l="-12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6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Geometry  (World Coordinate)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4250" y="2349500"/>
            <a:ext cx="427355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Object of interest in World Coordinate System (U, V, W)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124700" y="3263900"/>
            <a:ext cx="1669943" cy="87651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794643" y="3263900"/>
            <a:ext cx="1549507" cy="87651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794643" y="1421870"/>
            <a:ext cx="0" cy="184203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38" y="1581150"/>
            <a:ext cx="2857711" cy="28577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10300" y="1085944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13300" y="3926290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16712" y="3926290"/>
            <a:ext cx="427355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04000" y="5506815"/>
            <a:ext cx="42735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u="sng" dirty="0" smtClean="0">
                <a:cs typeface="Arial" pitchFamily="34" charset="0"/>
              </a:rPr>
              <a:t>example of world coordinate? </a:t>
            </a:r>
          </a:p>
        </p:txBody>
      </p:sp>
    </p:spTree>
    <p:extLst>
      <p:ext uri="{BB962C8B-B14F-4D97-AF65-F5344CB8AC3E}">
        <p14:creationId xmlns:p14="http://schemas.microsoft.com/office/powerpoint/2010/main" val="366983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3380</TotalTime>
  <Words>681</Words>
  <Application>Microsoft Office PowerPoint</Application>
  <PresentationFormat>Widescreen</PresentationFormat>
  <Paragraphs>162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Malgun Gothic</vt:lpstr>
      <vt:lpstr>Arial</vt:lpstr>
      <vt:lpstr>Calibri</vt:lpstr>
      <vt:lpstr>Calibri Light</vt:lpstr>
      <vt:lpstr>Cambria Math</vt:lpstr>
      <vt:lpstr>Georgia</vt:lpstr>
      <vt:lpstr>Impact</vt:lpstr>
      <vt:lpstr>Times New Roman</vt:lpstr>
      <vt:lpstr>Wingdings</vt:lpstr>
      <vt:lpstr>Uwaterloo_Theme</vt:lpstr>
      <vt:lpstr>Uwaterloo</vt:lpstr>
      <vt:lpstr>Visio.Drawing.11</vt:lpstr>
      <vt:lpstr>Equation</vt:lpstr>
      <vt:lpstr>Equation.Ribbit</vt:lpstr>
      <vt:lpstr>Camera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72</cp:revision>
  <dcterms:created xsi:type="dcterms:W3CDTF">2018-10-10T19:11:49Z</dcterms:created>
  <dcterms:modified xsi:type="dcterms:W3CDTF">2019-03-07T10:47:14Z</dcterms:modified>
</cp:coreProperties>
</file>